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84762" autoAdjust="0"/>
  </p:normalViewPr>
  <p:slideViewPr>
    <p:cSldViewPr snapToGrid="0">
      <p:cViewPr varScale="1">
        <p:scale>
          <a:sx n="97" d="100"/>
          <a:sy n="97" d="100"/>
        </p:scale>
        <p:origin x="94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B2A52324-68A8-4647-A37E-BF97B652EC02}"/>
    <pc:docChg chg="modSld modMainMaster">
      <pc:chgData name="" userId="" providerId="" clId="Web-{B2A52324-68A8-4647-A37E-BF97B652EC02}" dt="2019-03-13T19:48:17.694" v="10" actId="20577"/>
      <pc:docMkLst>
        <pc:docMk/>
      </pc:docMkLst>
      <pc:sldChg chg="modSp mod setBg">
        <pc:chgData name="" userId="" providerId="" clId="Web-{B2A52324-68A8-4647-A37E-BF97B652EC02}" dt="2019-03-13T19:48:17.272" v="8" actId="20577"/>
        <pc:sldMkLst>
          <pc:docMk/>
          <pc:sldMk cId="109857222" sldId="256"/>
        </pc:sldMkLst>
        <pc:spChg chg="mod">
          <ac:chgData name="" userId="" providerId="" clId="Web-{B2A52324-68A8-4647-A37E-BF97B652EC02}" dt="2019-03-13T19:48:14.694" v="5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" userId="" providerId="" clId="Web-{B2A52324-68A8-4647-A37E-BF97B652EC02}" dt="2019-03-13T19:48:17.272" v="8" actId="20577"/>
          <ac:spMkLst>
            <pc:docMk/>
            <pc:sldMk cId="109857222" sldId="256"/>
            <ac:spMk id="3" creationId="{00000000-0000-0000-0000-000000000000}"/>
          </ac:spMkLst>
        </pc:spChg>
      </pc:sldChg>
      <pc:sldMasterChg chg="mod setBg modSldLayout">
        <pc:chgData name="" userId="" providerId="" clId="Web-{B2A52324-68A8-4647-A37E-BF97B652EC02}" dt="2019-03-13T19:47:12.788" v="2"/>
        <pc:sldMasterMkLst>
          <pc:docMk/>
          <pc:sldMasterMk cId="1502757210" sldId="2147483773"/>
        </pc:sldMasterMkLst>
        <pc:sldLayoutChg chg="mod setBg setFolMasterObjs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654274453" sldId="2147483774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4136085585" sldId="2147483775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4218988898" sldId="2147483776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546773051" sldId="2147483777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542321722" sldId="2147483778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161638581" sldId="2147483779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3639435996" sldId="2147483780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883895150" sldId="2147483781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516763456" sldId="2147483782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3058178777" sldId="2147483783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3070006709" sldId="2147483784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2313986759" sldId="2147483785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817517271" sldId="2147483786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3423614425" sldId="2147483787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1859523586" sldId="2147483788"/>
          </pc:sldLayoutMkLst>
        </pc:sldLayoutChg>
        <pc:sldLayoutChg chg="mod setBg">
          <pc:chgData name="" userId="" providerId="" clId="Web-{B2A52324-68A8-4647-A37E-BF97B652EC02}" dt="2019-03-13T19:47:12.788" v="2"/>
          <pc:sldLayoutMkLst>
            <pc:docMk/>
            <pc:sldMasterMk cId="1502757210" sldId="2147483773"/>
            <pc:sldLayoutMk cId="3681566727" sldId="2147483789"/>
          </pc:sldLayoutMkLst>
        </pc:sldLayoutChg>
      </pc:sldMasterChg>
    </pc:docChg>
  </pc:docChgLst>
  <pc:docChgLst>
    <pc:chgData clId="Web-{EEE9DFFE-B6D3-4F75-BA28-0463E32744A1}"/>
    <pc:docChg chg="modSld">
      <pc:chgData name="" userId="" providerId="" clId="Web-{EEE9DFFE-B6D3-4F75-BA28-0463E32744A1}" dt="2019-03-13T21:33:58.475" v="45" actId="14100"/>
      <pc:docMkLst>
        <pc:docMk/>
      </pc:docMkLst>
      <pc:sldChg chg="addSp delSp modSp mod modClrScheme chgLayout">
        <pc:chgData name="" userId="" providerId="" clId="Web-{EEE9DFFE-B6D3-4F75-BA28-0463E32744A1}" dt="2019-03-13T21:33:58.475" v="45" actId="14100"/>
        <pc:sldMkLst>
          <pc:docMk/>
          <pc:sldMk cId="109857222" sldId="256"/>
        </pc:sldMkLst>
        <pc:spChg chg="mod ord">
          <ac:chgData name="" userId="" providerId="" clId="Web-{EEE9DFFE-B6D3-4F75-BA28-0463E32744A1}" dt="2019-03-13T21:33:20.256" v="32" actId="20577"/>
          <ac:spMkLst>
            <pc:docMk/>
            <pc:sldMk cId="109857222" sldId="256"/>
            <ac:spMk id="2" creationId="{00000000-0000-0000-0000-000000000000}"/>
          </ac:spMkLst>
        </pc:spChg>
        <pc:spChg chg="del mod ord">
          <ac:chgData name="" userId="" providerId="" clId="Web-{EEE9DFFE-B6D3-4F75-BA28-0463E32744A1}" dt="2019-03-13T21:33:30.694" v="42"/>
          <ac:spMkLst>
            <pc:docMk/>
            <pc:sldMk cId="109857222" sldId="256"/>
            <ac:spMk id="3" creationId="{00000000-0000-0000-0000-000000000000}"/>
          </ac:spMkLst>
        </pc:spChg>
        <pc:spChg chg="add del mod">
          <ac:chgData name="" userId="" providerId="" clId="Web-{EEE9DFFE-B6D3-4F75-BA28-0463E32744A1}" dt="2019-03-13T21:33:38.163" v="43"/>
          <ac:spMkLst>
            <pc:docMk/>
            <pc:sldMk cId="109857222" sldId="256"/>
            <ac:spMk id="15" creationId="{EF47A7DC-BD7D-4091-9C50-7E3CC9A38B6A}"/>
          </ac:spMkLst>
        </pc:spChg>
        <pc:picChg chg="add del mod">
          <ac:chgData name="" userId="" providerId="" clId="Web-{EEE9DFFE-B6D3-4F75-BA28-0463E32744A1}" dt="2019-03-13T21:25:14.098" v="14"/>
          <ac:picMkLst>
            <pc:docMk/>
            <pc:sldMk cId="109857222" sldId="256"/>
            <ac:picMk id="4" creationId="{2175BB51-6297-4511-BEBE-3A85661AB4DA}"/>
          </ac:picMkLst>
        </pc:picChg>
        <pc:picChg chg="add del mod">
          <ac:chgData name="" userId="" providerId="" clId="Web-{EEE9DFFE-B6D3-4F75-BA28-0463E32744A1}" dt="2019-03-13T21:28:20.364" v="21"/>
          <ac:picMkLst>
            <pc:docMk/>
            <pc:sldMk cId="109857222" sldId="256"/>
            <ac:picMk id="6" creationId="{BC5BAB36-AF28-420C-84EB-BD5573D0A4A3}"/>
          </ac:picMkLst>
        </pc:picChg>
        <pc:picChg chg="add mod">
          <ac:chgData name="" userId="" providerId="" clId="Web-{EEE9DFFE-B6D3-4F75-BA28-0463E32744A1}" dt="2019-03-13T21:17:21.096" v="12" actId="14100"/>
          <ac:picMkLst>
            <pc:docMk/>
            <pc:sldMk cId="109857222" sldId="256"/>
            <ac:picMk id="8" creationId="{B4665E57-364F-4919-BC21-6A8CB6CA4D77}"/>
          </ac:picMkLst>
        </pc:picChg>
        <pc:picChg chg="add mod">
          <ac:chgData name="" userId="" providerId="" clId="Web-{EEE9DFFE-B6D3-4F75-BA28-0463E32744A1}" dt="2019-03-13T21:30:17.708" v="27" actId="1076"/>
          <ac:picMkLst>
            <pc:docMk/>
            <pc:sldMk cId="109857222" sldId="256"/>
            <ac:picMk id="10" creationId="{2631A2B7-9613-4ADB-B06B-F99CB1F3D039}"/>
          </ac:picMkLst>
        </pc:picChg>
        <pc:picChg chg="add mod">
          <ac:chgData name="" userId="" providerId="" clId="Web-{EEE9DFFE-B6D3-4F75-BA28-0463E32744A1}" dt="2019-03-13T21:33:58.475" v="45" actId="14100"/>
          <ac:picMkLst>
            <pc:docMk/>
            <pc:sldMk cId="109857222" sldId="256"/>
            <ac:picMk id="12" creationId="{434860A5-F320-4F79-BE27-C41F1A9BBA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DEE36D-49F5-413E-883F-349710B8111D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88CE7-65CA-4814-860C-A5368C8CD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6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7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93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Nutrition education and farmer promotion signage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85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CalFresh</a:t>
            </a:r>
            <a:r>
              <a:rPr lang="en-US" baseline="0" dirty="0" smtClean="0"/>
              <a:t> Outreach table display and signage for farmers/vendor booths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6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Street level flags for promotion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555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77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Interns prepping tastings and tasting samples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57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Weekly </a:t>
            </a:r>
            <a:r>
              <a:rPr lang="en-US" dirty="0" smtClean="0"/>
              <a:t>tastings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98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Simple</a:t>
            </a:r>
            <a:r>
              <a:rPr lang="en-US" baseline="0" dirty="0" smtClean="0"/>
              <a:t> seasonally appropriate recipes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88CE7-65CA-4814-860C-A5368C8CD8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39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18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3365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71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696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83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3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143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997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67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112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519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26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76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640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26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361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46CE7D5-CF57-46EF-B807-FDD0502418D4}" type="datetimeFigureOut">
              <a:rPr lang="en-US" smtClean="0"/>
              <a:t>3/29/2019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66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  <p:sldLayoutId id="2147483820" r:id="rId12"/>
    <p:sldLayoutId id="2147483821" r:id="rId13"/>
    <p:sldLayoutId id="2147483822" r:id="rId14"/>
    <p:sldLayoutId id="2147483823" r:id="rId15"/>
    <p:sldLayoutId id="2147483824" r:id="rId16"/>
    <p:sldLayoutId id="214748382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ecologycenter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uchico.edu/chc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tel:5308985323" TargetMode="External"/><Relationship Id="rId4" Type="http://schemas.openxmlformats.org/officeDocument/2006/relationships/hyperlink" Target="mailto:CHC@CSUChico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4665E57-364F-4919-BC21-6A8CB6CA4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911" y="-257735"/>
            <a:ext cx="2353235" cy="23532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403" y="339917"/>
            <a:ext cx="1294629" cy="115793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D638ACE-163E-40EB-A458-E794C67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0731" y="1400141"/>
            <a:ext cx="7854688" cy="1616252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 smtClean="0"/>
              <a:t>Farmers</a:t>
            </a:r>
            <a:r>
              <a:rPr lang="en-US" sz="4800" b="1" dirty="0" smtClean="0"/>
              <a:t>’ </a:t>
            </a:r>
            <a:r>
              <a:rPr lang="en-US" sz="4800" b="1" dirty="0" smtClean="0"/>
              <a:t>Market Overview</a:t>
            </a:r>
            <a:endParaRPr lang="en-IN" sz="4800" b="1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063A021-7C19-4C85-B48B-EFEA732C1906}"/>
              </a:ext>
            </a:extLst>
          </p:cNvPr>
          <p:cNvSpPr txBox="1">
            <a:spLocks/>
          </p:cNvSpPr>
          <p:nvPr/>
        </p:nvSpPr>
        <p:spPr>
          <a:xfrm>
            <a:off x="3543150" y="3095051"/>
            <a:ext cx="5031755" cy="9105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/>
              <a:t>Training and Resource Center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50" y="3550341"/>
            <a:ext cx="3435502" cy="896218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8454043" y="6308508"/>
            <a:ext cx="347472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Adapted from Esther Bush </a:t>
            </a:r>
            <a:r>
              <a:rPr lang="en-US" sz="1000" dirty="0" smtClean="0"/>
              <a:t>(Champions </a:t>
            </a:r>
            <a:r>
              <a:rPr lang="en-US" sz="1000" dirty="0"/>
              <a:t>for Change) 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Recipe Cards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334" y="2102270"/>
            <a:ext cx="4984370" cy="3738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0" y="2324575"/>
            <a:ext cx="5098942" cy="329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70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478" y="31874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Market Match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5716" y="1763614"/>
            <a:ext cx="5730664" cy="3138831"/>
          </a:xfrm>
        </p:spPr>
        <p:txBody>
          <a:bodyPr/>
          <a:lstStyle/>
          <a:p>
            <a:pPr>
              <a:buClrTx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Healthy food incentive program which matches customers’ federal nutrition assistance benefits at farmers’ markets, like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CalFresh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ClrTx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Ecology Center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380" y="4305149"/>
            <a:ext cx="3621390" cy="1751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155" y="2123768"/>
            <a:ext cx="3535845" cy="471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0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Contact Information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949" y="1752599"/>
            <a:ext cx="3829052" cy="5105401"/>
          </a:xfrm>
          <a:prstGeom prst="rect">
            <a:avLst/>
          </a:prstGeom>
        </p:spPr>
      </p:pic>
      <p:sp>
        <p:nvSpPr>
          <p:cNvPr id="5" name="Content Placeholder 1"/>
          <p:cNvSpPr txBox="1">
            <a:spLocks/>
          </p:cNvSpPr>
          <p:nvPr/>
        </p:nvSpPr>
        <p:spPr>
          <a:xfrm>
            <a:off x="2654710" y="2586858"/>
            <a:ext cx="4628635" cy="2958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Web: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CSUChico.edu/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chc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/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CHC@CSUChico.edu</a:t>
            </a:r>
            <a:endParaRPr lang="en-U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Phone: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530-898-5323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340516" y="2425721"/>
            <a:ext cx="4463408" cy="608895"/>
          </a:xfrm>
          <a:prstGeom prst="rect">
            <a:avLst/>
          </a:prstGeom>
        </p:spPr>
        <p:txBody>
          <a:bodyPr/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latin typeface="Calibri" panose="020F0502020204030204" pitchFamily="34" charset="0"/>
                <a:cs typeface="Calibri" panose="020F0502020204030204" pitchFamily="34" charset="0"/>
              </a:rPr>
              <a:t>For Technical Assistance: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282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5425" y="0"/>
            <a:ext cx="8726429" cy="1817376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Campus and Farmers’ Market Goals</a:t>
            </a:r>
            <a:endParaRPr lang="en-US" sz="4400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3303" y="2037478"/>
            <a:ext cx="9008551" cy="4347824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Goal 1: </a:t>
            </a:r>
            <a:r>
              <a:rPr lang="en-US" dirty="0"/>
              <a:t>R</a:t>
            </a:r>
            <a:r>
              <a:rPr lang="en-US" dirty="0" smtClean="0"/>
              <a:t>each out to local Farmers’ Market to build partnership and see if EBT is available. If EBT is not available, ask for it to be and help if possible.  </a:t>
            </a:r>
          </a:p>
          <a:p>
            <a:r>
              <a:rPr lang="en-US" b="1" dirty="0" smtClean="0"/>
              <a:t>Goal </a:t>
            </a:r>
            <a:r>
              <a:rPr lang="en-US" b="1" dirty="0"/>
              <a:t>2: </a:t>
            </a:r>
            <a:r>
              <a:rPr lang="en-US" dirty="0" smtClean="0"/>
              <a:t>Establish partnership and develop a plan for promotion of the local market across campus. Such as, promoting through </a:t>
            </a:r>
            <a:r>
              <a:rPr lang="en-US" dirty="0" err="1" smtClean="0"/>
              <a:t>CalFresh</a:t>
            </a:r>
            <a:r>
              <a:rPr lang="en-US" dirty="0" smtClean="0"/>
              <a:t> Outreach, campus pantry, across campus social media, or doing a recipe tasting on campus using Farmers’ Market produce. </a:t>
            </a:r>
          </a:p>
          <a:p>
            <a:r>
              <a:rPr lang="en-US" b="1" dirty="0" smtClean="0"/>
              <a:t>Goal </a:t>
            </a:r>
            <a:r>
              <a:rPr lang="en-US" b="1" dirty="0"/>
              <a:t>3: </a:t>
            </a:r>
            <a:r>
              <a:rPr lang="en-US" dirty="0" smtClean="0"/>
              <a:t>Organize F</a:t>
            </a:r>
            <a:r>
              <a:rPr lang="en-US" dirty="0" smtClean="0"/>
              <a:t>armers</a:t>
            </a:r>
            <a:r>
              <a:rPr lang="en-US" dirty="0"/>
              <a:t>’ market tours (market walks) </a:t>
            </a:r>
            <a:r>
              <a:rPr lang="en-US" dirty="0" smtClean="0"/>
              <a:t>to </a:t>
            </a:r>
            <a:r>
              <a:rPr lang="en-US" dirty="0"/>
              <a:t>help </a:t>
            </a:r>
            <a:r>
              <a:rPr lang="en-US" dirty="0" smtClean="0"/>
              <a:t>students get familiar with how easy it can be to get to the market. </a:t>
            </a:r>
            <a:r>
              <a:rPr lang="en-US" dirty="0"/>
              <a:t>P</a:t>
            </a:r>
            <a:r>
              <a:rPr lang="en-US" dirty="0" smtClean="0"/>
              <a:t>ublic transportation can be a great way to get from campus to the market.</a:t>
            </a:r>
            <a:endParaRPr lang="en-US" dirty="0"/>
          </a:p>
          <a:p>
            <a:r>
              <a:rPr lang="en-US" b="1" dirty="0"/>
              <a:t>Goal 4: </a:t>
            </a:r>
            <a:r>
              <a:rPr lang="en-US" dirty="0" smtClean="0"/>
              <a:t>Get creative for additional promotion of the market. See if your market </a:t>
            </a:r>
            <a:r>
              <a:rPr lang="en-US" dirty="0" smtClean="0"/>
              <a:t>has market </a:t>
            </a:r>
            <a:r>
              <a:rPr lang="en-US" dirty="0" smtClean="0"/>
              <a:t>bucks they could give to you to use as an incentive to get more students to attend.</a:t>
            </a:r>
          </a:p>
          <a:p>
            <a:r>
              <a:rPr lang="en-US" b="1" dirty="0" smtClean="0"/>
              <a:t>Goal </a:t>
            </a:r>
            <a:r>
              <a:rPr lang="en-US" b="1" dirty="0"/>
              <a:t>5: </a:t>
            </a:r>
            <a:r>
              <a:rPr lang="en-US" dirty="0" smtClean="0"/>
              <a:t>Regularly use market produce for on campus nutrition education cooking demonstrations and tastings to always have a link to the Farmers’ Market.</a:t>
            </a:r>
            <a:endParaRPr lang="en-US" dirty="0"/>
          </a:p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32" indent="-285744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2971" indent="-228594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160" indent="-228594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349" indent="-228594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537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726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8914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103" indent="-22859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 dirty="0"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59533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Interns Role at the FM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11" y="2200760"/>
            <a:ext cx="6116024" cy="3890075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Interns and volunteers can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assist with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CalFresh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Outreach, Nutrition Education, or general promotion.</a:t>
            </a:r>
            <a:endParaRPr lang="en-US" sz="3200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ct val="100000"/>
            </a:pP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Some roles could include: food 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prep, food safety, EBT machine, Market Match, </a:t>
            </a:r>
            <a:r>
              <a:rPr lang="en-US" sz="3200" dirty="0" err="1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CalFresh</a:t>
            </a: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application, survey, market walks</a:t>
            </a:r>
            <a:r>
              <a:rPr lang="en-US" sz="32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  <a:endParaRPr lang="en-US" dirty="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ct val="100000"/>
            </a:pPr>
            <a:r>
              <a:rPr lang="en-US" sz="32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Intern at Market Manager Booth</a:t>
            </a:r>
          </a:p>
          <a:p>
            <a:pPr marL="876300" lvl="1" indent="-457200">
              <a:spcBef>
                <a:spcPts val="480"/>
              </a:spcBef>
              <a:buClr>
                <a:schemeClr val="dk1"/>
              </a:buClr>
              <a:buSzPct val="100000"/>
            </a:pPr>
            <a:r>
              <a:rPr lang="en-US" sz="28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Staff member can </a:t>
            </a:r>
            <a:r>
              <a:rPr lang="en-US" sz="28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also be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stationed at the </a:t>
            </a:r>
            <a:r>
              <a:rPr lang="en-US" sz="2800" dirty="0" smtClean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Market Manager Booth </a:t>
            </a:r>
            <a:r>
              <a:rPr lang="en-US" sz="2800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to run the EBT machine and the market match program.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2288" y="2330245"/>
            <a:ext cx="4349712" cy="326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3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6634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Examples of Signage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670" y="1932369"/>
            <a:ext cx="3295129" cy="4393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06" y="1971813"/>
            <a:ext cx="3235962" cy="43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60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3630" r="3659"/>
          <a:stretch/>
        </p:blipFill>
        <p:spPr>
          <a:xfrm rot="5400000">
            <a:off x="7115205" y="1434645"/>
            <a:ext cx="5297021" cy="421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7616" y="1515606"/>
            <a:ext cx="5623984" cy="42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57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2" b="11673"/>
          <a:stretch/>
        </p:blipFill>
        <p:spPr>
          <a:xfrm rot="5400000">
            <a:off x="1098755" y="1496961"/>
            <a:ext cx="6857999" cy="3864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223" y="1"/>
            <a:ext cx="51367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40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Market Walks/Tours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1484" y="1752600"/>
            <a:ext cx="6496123" cy="4865176"/>
          </a:xfrm>
        </p:spPr>
        <p:txBody>
          <a:bodyPr>
            <a:normAutofit lnSpcReduction="10000"/>
          </a:bodyPr>
          <a:lstStyle/>
          <a:p>
            <a:pPr marL="361950" indent="-342900"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Promote at </a:t>
            </a:r>
            <a:r>
              <a:rPr lang="en-US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CalFresh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Outreach, Pantry, and campus social media. Create an Eventbrite to determine attendance number.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indent="-342900">
              <a:spcBef>
                <a:spcPts val="120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Walk can be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15-60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minutes, flexible messages.</a:t>
            </a:r>
          </a:p>
          <a:p>
            <a:pPr marL="361950" indent="-342900">
              <a:spcBef>
                <a:spcPts val="120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 asking farmers/vendors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 about produce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tastings.</a:t>
            </a:r>
          </a:p>
          <a:p>
            <a:pPr marL="361950" indent="-342900">
              <a:spcBef>
                <a:spcPts val="120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to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farmers/vendors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share special facts.</a:t>
            </a:r>
          </a:p>
          <a:p>
            <a:pPr marL="361950" indent="-342900">
              <a:spcBef>
                <a:spcPts val="120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Farmers’ Market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orientation and tips for using </a:t>
            </a:r>
            <a:r>
              <a:rPr lang="en-US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CalFresh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EBT and Market Match </a:t>
            </a:r>
            <a:r>
              <a:rPr lang="en-US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tokens (If applicable).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950" y="1752599"/>
            <a:ext cx="3829051" cy="5105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12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4645" y="0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Cooking Demonstrations and Tastings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7253" y="1974096"/>
            <a:ext cx="3299836" cy="4403893"/>
          </a:xfrm>
          <a:prstGeom prst="rect">
            <a:avLst/>
          </a:prstGeom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0682" y="1974096"/>
            <a:ext cx="3194232" cy="42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21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60334"/>
            <a:ext cx="10018713" cy="1752599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Tastings</a:t>
            </a:r>
            <a:endParaRPr lang="en-US" sz="4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64" y="1912354"/>
            <a:ext cx="3340758" cy="4454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997" y="1914243"/>
            <a:ext cx="3351066" cy="446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34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BC1C1C"/>
      </a:accent1>
      <a:accent2>
        <a:srgbClr val="F67534"/>
      </a:accent2>
      <a:accent3>
        <a:srgbClr val="EAAC35"/>
      </a:accent3>
      <a:accent4>
        <a:srgbClr val="9BAF68"/>
      </a:accent4>
      <a:accent5>
        <a:srgbClr val="68B9A6"/>
      </a:accent5>
      <a:accent6>
        <a:srgbClr val="50B1D4"/>
      </a:accent6>
      <a:hlink>
        <a:srgbClr val="E46416"/>
      </a:hlink>
      <a:folHlink>
        <a:srgbClr val="EE9340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93B4CCAC-FD5A-4D59-B1AC-EAF45910B5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1343</TotalTime>
  <Words>445</Words>
  <Application>Microsoft Office PowerPoint</Application>
  <PresentationFormat>Widescreen</PresentationFormat>
  <Paragraphs>48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ＭＳ Ｐゴシック</vt:lpstr>
      <vt:lpstr>Arial</vt:lpstr>
      <vt:lpstr>Calibri</vt:lpstr>
      <vt:lpstr>Corbel</vt:lpstr>
      <vt:lpstr>Parallax</vt:lpstr>
      <vt:lpstr>Farmers’ Market Overview</vt:lpstr>
      <vt:lpstr>Campus and Farmers’ Market Goals</vt:lpstr>
      <vt:lpstr>Interns Role at the FM</vt:lpstr>
      <vt:lpstr>Examples of Signage</vt:lpstr>
      <vt:lpstr>PowerPoint Presentation</vt:lpstr>
      <vt:lpstr>PowerPoint Presentation</vt:lpstr>
      <vt:lpstr>Market Walks/Tours</vt:lpstr>
      <vt:lpstr>Cooking Demonstrations and Tastings</vt:lpstr>
      <vt:lpstr>Tastings</vt:lpstr>
      <vt:lpstr>Recipe Cards</vt:lpstr>
      <vt:lpstr>Market Match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R Kunst</dc:creator>
  <cp:lastModifiedBy>Aaron R Kunst</cp:lastModifiedBy>
  <cp:revision>91</cp:revision>
  <dcterms:created xsi:type="dcterms:W3CDTF">2013-07-15T20:26:40Z</dcterms:created>
  <dcterms:modified xsi:type="dcterms:W3CDTF">2019-03-29T19:02:38Z</dcterms:modified>
</cp:coreProperties>
</file>