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Lst>
  <p:notesMasterIdLst>
    <p:notesMasterId r:id="rId46"/>
  </p:notesMasterIdLst>
  <p:sldIdLst>
    <p:sldId id="256" r:id="rId2"/>
    <p:sldId id="287" r:id="rId3"/>
    <p:sldId id="288" r:id="rId4"/>
    <p:sldId id="277" r:id="rId5"/>
    <p:sldId id="289" r:id="rId6"/>
    <p:sldId id="290" r:id="rId7"/>
    <p:sldId id="292" r:id="rId8"/>
    <p:sldId id="294" r:id="rId9"/>
    <p:sldId id="293"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291" r:id="rId30"/>
    <p:sldId id="278" r:id="rId31"/>
    <p:sldId id="274" r:id="rId32"/>
    <p:sldId id="259" r:id="rId33"/>
    <p:sldId id="285" r:id="rId34"/>
    <p:sldId id="270" r:id="rId35"/>
    <p:sldId id="273" r:id="rId36"/>
    <p:sldId id="283" r:id="rId37"/>
    <p:sldId id="260" r:id="rId38"/>
    <p:sldId id="263" r:id="rId39"/>
    <p:sldId id="267" r:id="rId40"/>
    <p:sldId id="279" r:id="rId41"/>
    <p:sldId id="276" r:id="rId42"/>
    <p:sldId id="280" r:id="rId43"/>
    <p:sldId id="281" r:id="rId44"/>
    <p:sldId id="282"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ACF6B-CA18-493D-84F4-23F24FDB6C30}" v="28" dt="2022-02-04T15:47:50.965"/>
    <p1510:client id="{19894ED7-2224-41A5-B56B-7C6C523C0AC6}" v="4" dt="2021-09-29T17:52:35.738"/>
    <p1510:client id="{2983CC6A-1E62-47CA-8639-2DE26B10EAD0}" v="3" dt="2021-09-28T20:42:19.019"/>
    <p1510:client id="{89701801-19C3-41DB-81C4-9905DC2BF05E}" v="39" dt="2021-09-30T18:32:53.547"/>
  </p1510:revLst>
</p1510:revInfo>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2214" y="9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ai Vue" userId="3/M3CdYRxX1uAgLpqrIqwkF+S5vx21JQvNMZE+yqBH0=" providerId="None" clId="Web-{102ACF6B-CA18-493D-84F4-23F24FDB6C30}"/>
    <pc:docChg chg="modSld">
      <pc:chgData name="Malai Vue" userId="3/M3CdYRxX1uAgLpqrIqwkF+S5vx21JQvNMZE+yqBH0=" providerId="None" clId="Web-{102ACF6B-CA18-493D-84F4-23F24FDB6C30}" dt="2022-02-04T15:47:50.965" v="32" actId="20577"/>
      <pc:docMkLst>
        <pc:docMk/>
      </pc:docMkLst>
      <pc:sldChg chg="modSp">
        <pc:chgData name="Malai Vue" userId="3/M3CdYRxX1uAgLpqrIqwkF+S5vx21JQvNMZE+yqBH0=" providerId="None" clId="Web-{102ACF6B-CA18-493D-84F4-23F24FDB6C30}" dt="2022-02-04T15:45:06.706" v="11" actId="20577"/>
        <pc:sldMkLst>
          <pc:docMk/>
          <pc:sldMk cId="3619170990" sldId="289"/>
        </pc:sldMkLst>
        <pc:spChg chg="mod">
          <ac:chgData name="Malai Vue" userId="3/M3CdYRxX1uAgLpqrIqwkF+S5vx21JQvNMZE+yqBH0=" providerId="None" clId="Web-{102ACF6B-CA18-493D-84F4-23F24FDB6C30}" dt="2022-02-04T15:45:06.706" v="11" actId="20577"/>
          <ac:spMkLst>
            <pc:docMk/>
            <pc:sldMk cId="3619170990" sldId="289"/>
            <ac:spMk id="3" creationId="{EE422C22-6AC3-4B91-B5B5-C4E2FC518F79}"/>
          </ac:spMkLst>
        </pc:spChg>
      </pc:sldChg>
      <pc:sldChg chg="modSp">
        <pc:chgData name="Malai Vue" userId="3/M3CdYRxX1uAgLpqrIqwkF+S5vx21JQvNMZE+yqBH0=" providerId="None" clId="Web-{102ACF6B-CA18-493D-84F4-23F24FDB6C30}" dt="2022-02-04T15:46:38.649" v="20" actId="20577"/>
        <pc:sldMkLst>
          <pc:docMk/>
          <pc:sldMk cId="2906615149" sldId="310"/>
        </pc:sldMkLst>
        <pc:spChg chg="mod">
          <ac:chgData name="Malai Vue" userId="3/M3CdYRxX1uAgLpqrIqwkF+S5vx21JQvNMZE+yqBH0=" providerId="None" clId="Web-{102ACF6B-CA18-493D-84F4-23F24FDB6C30}" dt="2022-02-04T15:46:38.649" v="20" actId="20577"/>
          <ac:spMkLst>
            <pc:docMk/>
            <pc:sldMk cId="2906615149" sldId="310"/>
            <ac:spMk id="3" creationId="{CB4A7E30-1588-465B-B329-E70611C889E3}"/>
          </ac:spMkLst>
        </pc:spChg>
      </pc:sldChg>
      <pc:sldChg chg="modSp">
        <pc:chgData name="Malai Vue" userId="3/M3CdYRxX1uAgLpqrIqwkF+S5vx21JQvNMZE+yqBH0=" providerId="None" clId="Web-{102ACF6B-CA18-493D-84F4-23F24FDB6C30}" dt="2022-02-04T15:47:50.965" v="32" actId="20577"/>
        <pc:sldMkLst>
          <pc:docMk/>
          <pc:sldMk cId="3954329598" sldId="313"/>
        </pc:sldMkLst>
        <pc:spChg chg="mod">
          <ac:chgData name="Malai Vue" userId="3/M3CdYRxX1uAgLpqrIqwkF+S5vx21JQvNMZE+yqBH0=" providerId="None" clId="Web-{102ACF6B-CA18-493D-84F4-23F24FDB6C30}" dt="2022-02-04T15:47:19.354" v="26" actId="20577"/>
          <ac:spMkLst>
            <pc:docMk/>
            <pc:sldMk cId="3954329598" sldId="313"/>
            <ac:spMk id="2" creationId="{D3EBBA46-52AE-4752-93F0-2F4F96CD9367}"/>
          </ac:spMkLst>
        </pc:spChg>
        <pc:spChg chg="mod">
          <ac:chgData name="Malai Vue" userId="3/M3CdYRxX1uAgLpqrIqwkF+S5vx21JQvNMZE+yqBH0=" providerId="None" clId="Web-{102ACF6B-CA18-493D-84F4-23F24FDB6C30}" dt="2022-02-04T15:47:50.965" v="32" actId="20577"/>
          <ac:spMkLst>
            <pc:docMk/>
            <pc:sldMk cId="3954329598" sldId="313"/>
            <ac:spMk id="3" creationId="{568D9ECE-BC50-40A5-90F9-9E8AEFCFCA55}"/>
          </ac:spMkLst>
        </pc:spChg>
      </pc:sldChg>
    </pc:docChg>
  </pc:docChgLst>
  <pc:docChgLst>
    <pc:chgData name="Brandi Simonaro" userId="zUWky2YUhARD6byIuHuUJuVnStD1ShQfGKCszzwyp50=" providerId="None" clId="Web-{2983CC6A-1E62-47CA-8639-2DE26B10EAD0}"/>
    <pc:docChg chg="addSld modSld">
      <pc:chgData name="Brandi Simonaro" userId="zUWky2YUhARD6byIuHuUJuVnStD1ShQfGKCszzwyp50=" providerId="None" clId="Web-{2983CC6A-1E62-47CA-8639-2DE26B10EAD0}" dt="2021-09-28T20:42:19.019" v="2"/>
      <pc:docMkLst>
        <pc:docMk/>
      </pc:docMkLst>
      <pc:sldChg chg="delSp">
        <pc:chgData name="Brandi Simonaro" userId="zUWky2YUhARD6byIuHuUJuVnStD1ShQfGKCszzwyp50=" providerId="None" clId="Web-{2983CC6A-1E62-47CA-8639-2DE26B10EAD0}" dt="2021-09-28T20:42:19.019" v="2"/>
        <pc:sldMkLst>
          <pc:docMk/>
          <pc:sldMk cId="2588414310" sldId="278"/>
        </pc:sldMkLst>
        <pc:spChg chg="del">
          <ac:chgData name="Brandi Simonaro" userId="zUWky2YUhARD6byIuHuUJuVnStD1ShQfGKCszzwyp50=" providerId="None" clId="Web-{2983CC6A-1E62-47CA-8639-2DE26B10EAD0}" dt="2021-09-28T20:42:19.019" v="2"/>
          <ac:spMkLst>
            <pc:docMk/>
            <pc:sldMk cId="2588414310" sldId="278"/>
            <ac:spMk id="8" creationId="{00000000-0000-0000-0000-000000000000}"/>
          </ac:spMkLst>
        </pc:spChg>
        <pc:grpChg chg="del">
          <ac:chgData name="Brandi Simonaro" userId="zUWky2YUhARD6byIuHuUJuVnStD1ShQfGKCszzwyp50=" providerId="None" clId="Web-{2983CC6A-1E62-47CA-8639-2DE26B10EAD0}" dt="2021-09-28T20:42:17.299" v="1"/>
          <ac:grpSpMkLst>
            <pc:docMk/>
            <pc:sldMk cId="2588414310" sldId="278"/>
            <ac:grpSpMk id="4" creationId="{00000000-0000-0000-0000-000000000000}"/>
          </ac:grpSpMkLst>
        </pc:grpChg>
      </pc:sldChg>
      <pc:sldChg chg="add">
        <pc:chgData name="Brandi Simonaro" userId="zUWky2YUhARD6byIuHuUJuVnStD1ShQfGKCszzwyp50=" providerId="None" clId="Web-{2983CC6A-1E62-47CA-8639-2DE26B10EAD0}" dt="2021-09-28T20:42:09.690" v="0"/>
        <pc:sldMkLst>
          <pc:docMk/>
          <pc:sldMk cId="385904133" sldId="282"/>
        </pc:sldMkLst>
      </pc:sldChg>
    </pc:docChg>
  </pc:docChgLst>
  <pc:docChgLst>
    <pc:chgData name="Brandi Simonaro" userId="zUWky2YUhARD6byIuHuUJuVnStD1ShQfGKCszzwyp50=" providerId="None" clId="Web-{19894ED7-2224-41A5-B56B-7C6C523C0AC6}"/>
    <pc:docChg chg="modSld sldOrd">
      <pc:chgData name="Brandi Simonaro" userId="zUWky2YUhARD6byIuHuUJuVnStD1ShQfGKCszzwyp50=" providerId="None" clId="Web-{19894ED7-2224-41A5-B56B-7C6C523C0AC6}" dt="2021-09-29T17:52:35.738" v="3"/>
      <pc:docMkLst>
        <pc:docMk/>
      </pc:docMkLst>
      <pc:sldChg chg="delSp modSp ord">
        <pc:chgData name="Brandi Simonaro" userId="zUWky2YUhARD6byIuHuUJuVnStD1ShQfGKCszzwyp50=" providerId="None" clId="Web-{19894ED7-2224-41A5-B56B-7C6C523C0AC6}" dt="2021-09-29T17:52:35.738" v="3"/>
        <pc:sldMkLst>
          <pc:docMk/>
          <pc:sldMk cId="385904133" sldId="282"/>
        </pc:sldMkLst>
        <pc:spChg chg="del mod">
          <ac:chgData name="Brandi Simonaro" userId="zUWky2YUhARD6byIuHuUJuVnStD1ShQfGKCszzwyp50=" providerId="None" clId="Web-{19894ED7-2224-41A5-B56B-7C6C523C0AC6}" dt="2021-09-29T17:49:02.811" v="2"/>
          <ac:spMkLst>
            <pc:docMk/>
            <pc:sldMk cId="385904133" sldId="282"/>
            <ac:spMk id="3" creationId="{BEF110C8-AB10-41EF-88EB-857331662363}"/>
          </ac:spMkLst>
        </pc:spChg>
      </pc:sldChg>
    </pc:docChg>
  </pc:docChgLst>
  <pc:docChgLst>
    <pc:chgData name="Brandi Simonaro" userId="zUWky2YUhARD6byIuHuUJuVnStD1ShQfGKCszzwyp50=" providerId="None" clId="Web-{89701801-19C3-41DB-81C4-9905DC2BF05E}"/>
    <pc:docChg chg="addSld modSld sldOrd">
      <pc:chgData name="Brandi Simonaro" userId="zUWky2YUhARD6byIuHuUJuVnStD1ShQfGKCszzwyp50=" providerId="None" clId="Web-{89701801-19C3-41DB-81C4-9905DC2BF05E}" dt="2021-09-30T18:32:53.547" v="37" actId="1076"/>
      <pc:docMkLst>
        <pc:docMk/>
      </pc:docMkLst>
      <pc:sldChg chg="ord">
        <pc:chgData name="Brandi Simonaro" userId="zUWky2YUhARD6byIuHuUJuVnStD1ShQfGKCszzwyp50=" providerId="None" clId="Web-{89701801-19C3-41DB-81C4-9905DC2BF05E}" dt="2021-09-30T18:31:34.076" v="17"/>
        <pc:sldMkLst>
          <pc:docMk/>
          <pc:sldMk cId="3474946435" sldId="260"/>
        </pc:sldMkLst>
      </pc:sldChg>
      <pc:sldChg chg="ord">
        <pc:chgData name="Brandi Simonaro" userId="zUWky2YUhARD6byIuHuUJuVnStD1ShQfGKCszzwyp50=" providerId="None" clId="Web-{89701801-19C3-41DB-81C4-9905DC2BF05E}" dt="2021-09-30T18:31:40.435" v="18"/>
        <pc:sldMkLst>
          <pc:docMk/>
          <pc:sldMk cId="485413223" sldId="270"/>
        </pc:sldMkLst>
      </pc:sldChg>
      <pc:sldChg chg="ord">
        <pc:chgData name="Brandi Simonaro" userId="zUWky2YUhARD6byIuHuUJuVnStD1ShQfGKCszzwyp50=" providerId="None" clId="Web-{89701801-19C3-41DB-81C4-9905DC2BF05E}" dt="2021-09-30T18:32:03.826" v="32"/>
        <pc:sldMkLst>
          <pc:docMk/>
          <pc:sldMk cId="3248571734" sldId="273"/>
        </pc:sldMkLst>
      </pc:sldChg>
      <pc:sldChg chg="modSp">
        <pc:chgData name="Brandi Simonaro" userId="zUWky2YUhARD6byIuHuUJuVnStD1ShQfGKCszzwyp50=" providerId="None" clId="Web-{89701801-19C3-41DB-81C4-9905DC2BF05E}" dt="2021-09-30T18:31:16.747" v="14" actId="20577"/>
        <pc:sldMkLst>
          <pc:docMk/>
          <pc:sldMk cId="2588414310" sldId="278"/>
        </pc:sldMkLst>
        <pc:spChg chg="mod">
          <ac:chgData name="Brandi Simonaro" userId="zUWky2YUhARD6byIuHuUJuVnStD1ShQfGKCszzwyp50=" providerId="None" clId="Web-{89701801-19C3-41DB-81C4-9905DC2BF05E}" dt="2021-09-30T18:31:16.747" v="14" actId="20577"/>
          <ac:spMkLst>
            <pc:docMk/>
            <pc:sldMk cId="2588414310" sldId="278"/>
            <ac:spMk id="3" creationId="{903C8976-7E67-4046-901E-193D7C5D324F}"/>
          </ac:spMkLst>
        </pc:spChg>
      </pc:sldChg>
      <pc:sldChg chg="add ord replId">
        <pc:chgData name="Brandi Simonaro" userId="zUWky2YUhARD6byIuHuUJuVnStD1ShQfGKCszzwyp50=" providerId="None" clId="Web-{89701801-19C3-41DB-81C4-9905DC2BF05E}" dt="2021-09-30T18:32:27.640" v="36"/>
        <pc:sldMkLst>
          <pc:docMk/>
          <pc:sldMk cId="1770501339" sldId="283"/>
        </pc:sldMkLst>
      </pc:sldChg>
      <pc:sldChg chg="add ord replId">
        <pc:chgData name="Brandi Simonaro" userId="zUWky2YUhARD6byIuHuUJuVnStD1ShQfGKCszzwyp50=" providerId="None" clId="Web-{89701801-19C3-41DB-81C4-9905DC2BF05E}" dt="2021-09-30T18:31:30.544" v="16"/>
        <pc:sldMkLst>
          <pc:docMk/>
          <pc:sldMk cId="1521183480" sldId="284"/>
        </pc:sldMkLst>
      </pc:sldChg>
      <pc:sldChg chg="modSp add ord replId">
        <pc:chgData name="Brandi Simonaro" userId="zUWky2YUhARD6byIuHuUJuVnStD1ShQfGKCszzwyp50=" providerId="None" clId="Web-{89701801-19C3-41DB-81C4-9905DC2BF05E}" dt="2021-09-30T18:32:53.547" v="37" actId="1076"/>
        <pc:sldMkLst>
          <pc:docMk/>
          <pc:sldMk cId="2169864505" sldId="285"/>
        </pc:sldMkLst>
        <pc:spChg chg="mod">
          <ac:chgData name="Brandi Simonaro" userId="zUWky2YUhARD6byIuHuUJuVnStD1ShQfGKCszzwyp50=" providerId="None" clId="Web-{89701801-19C3-41DB-81C4-9905DC2BF05E}" dt="2021-09-30T18:32:53.547" v="37" actId="1076"/>
          <ac:spMkLst>
            <pc:docMk/>
            <pc:sldMk cId="2169864505" sldId="285"/>
            <ac:spMk id="3" creationId="{903C8976-7E67-4046-901E-193D7C5D324F}"/>
          </ac:spMkLst>
        </pc:spChg>
      </pc:sldChg>
      <pc:sldChg chg="add ord replId">
        <pc:chgData name="Brandi Simonaro" userId="zUWky2YUhARD6byIuHuUJuVnStD1ShQfGKCszzwyp50=" providerId="None" clId="Web-{89701801-19C3-41DB-81C4-9905DC2BF05E}" dt="2021-09-30T18:32:19.608" v="35"/>
        <pc:sldMkLst>
          <pc:docMk/>
          <pc:sldMk cId="2283791476" sldId="2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CB6EE-E343-476E-802E-64B8628474BF}" type="doc">
      <dgm:prSet loTypeId="urn:microsoft.com/office/officeart/2005/8/layout/hProcess4" loCatId="process" qsTypeId="urn:microsoft.com/office/officeart/2005/8/quickstyle/simple1" qsCatId="simple" csTypeId="urn:microsoft.com/office/officeart/2005/8/colors/accent5_2" csCatId="accent5" phldr="1"/>
      <dgm:spPr/>
      <dgm:t>
        <a:bodyPr/>
        <a:lstStyle/>
        <a:p>
          <a:endParaRPr lang="en-US"/>
        </a:p>
      </dgm:t>
    </dgm:pt>
    <dgm:pt modelId="{FC188762-82CD-4F1F-A3B2-AEEF6278CB20}">
      <dgm:prSet phldrT="[Text]"/>
      <dgm:spPr/>
      <dgm:t>
        <a:bodyPr/>
        <a:lstStyle/>
        <a:p>
          <a:r>
            <a:rPr lang="en-US" dirty="0"/>
            <a:t>Outreach</a:t>
          </a:r>
        </a:p>
      </dgm:t>
    </dgm:pt>
    <dgm:pt modelId="{546DFE6C-6811-4766-9CDF-520F44978866}" type="parTrans" cxnId="{DD49AC43-CDA9-4483-A8B1-A57E98190A0B}">
      <dgm:prSet/>
      <dgm:spPr/>
      <dgm:t>
        <a:bodyPr/>
        <a:lstStyle/>
        <a:p>
          <a:endParaRPr lang="en-US"/>
        </a:p>
      </dgm:t>
    </dgm:pt>
    <dgm:pt modelId="{E8D1D5DF-9757-4F35-8231-84CA93595F2E}" type="sibTrans" cxnId="{DD49AC43-CDA9-4483-A8B1-A57E98190A0B}">
      <dgm:prSet/>
      <dgm:spPr/>
      <dgm:t>
        <a:bodyPr/>
        <a:lstStyle/>
        <a:p>
          <a:endParaRPr lang="en-US"/>
        </a:p>
      </dgm:t>
    </dgm:pt>
    <dgm:pt modelId="{0D0EADC0-D51D-4D68-8439-D641C077E941}">
      <dgm:prSet phldrT="[Text]"/>
      <dgm:spPr/>
      <dgm:t>
        <a:bodyPr/>
        <a:lstStyle/>
        <a:p>
          <a:pPr rtl="0"/>
          <a:r>
            <a:rPr lang="en-US" dirty="0"/>
            <a:t>Sharing info with clients about the program and how it can help supplement their grocery budget</a:t>
          </a:r>
        </a:p>
      </dgm:t>
    </dgm:pt>
    <dgm:pt modelId="{93546C4D-50D2-4BCF-8924-DD0D7A8DFEA6}" type="parTrans" cxnId="{26E5709E-D047-4BB6-8E47-C1C690B731CC}">
      <dgm:prSet/>
      <dgm:spPr/>
      <dgm:t>
        <a:bodyPr/>
        <a:lstStyle/>
        <a:p>
          <a:endParaRPr lang="en-US"/>
        </a:p>
      </dgm:t>
    </dgm:pt>
    <dgm:pt modelId="{76A053AE-DBB2-4E75-AE89-148A93D38A42}" type="sibTrans" cxnId="{26E5709E-D047-4BB6-8E47-C1C690B731CC}">
      <dgm:prSet/>
      <dgm:spPr/>
      <dgm:t>
        <a:bodyPr/>
        <a:lstStyle/>
        <a:p>
          <a:endParaRPr lang="en-US"/>
        </a:p>
      </dgm:t>
    </dgm:pt>
    <dgm:pt modelId="{DD2B7B09-6C88-451E-8C94-B52682C3A33E}">
      <dgm:prSet phldrT="[Text]"/>
      <dgm:spPr/>
      <dgm:t>
        <a:bodyPr/>
        <a:lstStyle/>
        <a:p>
          <a:r>
            <a:rPr lang="en-US" dirty="0"/>
            <a:t>Prescreening</a:t>
          </a:r>
        </a:p>
      </dgm:t>
    </dgm:pt>
    <dgm:pt modelId="{32F2F43C-61D9-4B95-8DA3-E73294572F73}" type="parTrans" cxnId="{6D57AAAD-3C24-4308-B47E-2A3DEF0C70CB}">
      <dgm:prSet/>
      <dgm:spPr/>
      <dgm:t>
        <a:bodyPr/>
        <a:lstStyle/>
        <a:p>
          <a:endParaRPr lang="en-US"/>
        </a:p>
      </dgm:t>
    </dgm:pt>
    <dgm:pt modelId="{A1B389F5-F247-42B8-AD54-5F35EED45D62}" type="sibTrans" cxnId="{6D57AAAD-3C24-4308-B47E-2A3DEF0C70CB}">
      <dgm:prSet/>
      <dgm:spPr/>
      <dgm:t>
        <a:bodyPr/>
        <a:lstStyle/>
        <a:p>
          <a:endParaRPr lang="en-US"/>
        </a:p>
      </dgm:t>
    </dgm:pt>
    <dgm:pt modelId="{C33E0F9F-D943-487F-9594-6004D0438887}">
      <dgm:prSet phldrT="[Text]"/>
      <dgm:spPr/>
      <dgm:t>
        <a:bodyPr/>
        <a:lstStyle/>
        <a:p>
          <a:pPr rtl="0"/>
          <a:r>
            <a:rPr lang="en-US" dirty="0"/>
            <a:t>Seeing if clients look to be eligible based on basic and student specific eligibility </a:t>
          </a:r>
        </a:p>
      </dgm:t>
    </dgm:pt>
    <dgm:pt modelId="{6A22AA17-E23E-405A-995F-699C20437C1B}" type="parTrans" cxnId="{D7445CC0-0DE1-45FF-91F6-9C4042104F20}">
      <dgm:prSet/>
      <dgm:spPr/>
      <dgm:t>
        <a:bodyPr/>
        <a:lstStyle/>
        <a:p>
          <a:endParaRPr lang="en-US"/>
        </a:p>
      </dgm:t>
    </dgm:pt>
    <dgm:pt modelId="{7D5F4617-C610-42D2-A870-12B8F217E4B8}" type="sibTrans" cxnId="{D7445CC0-0DE1-45FF-91F6-9C4042104F20}">
      <dgm:prSet/>
      <dgm:spPr/>
      <dgm:t>
        <a:bodyPr/>
        <a:lstStyle/>
        <a:p>
          <a:endParaRPr lang="en-US"/>
        </a:p>
      </dgm:t>
    </dgm:pt>
    <dgm:pt modelId="{FACEAFA5-FE51-48D1-992C-7A9D3540BDF3}">
      <dgm:prSet phldrT="[Text]"/>
      <dgm:spPr/>
      <dgm:t>
        <a:bodyPr/>
        <a:lstStyle/>
        <a:p>
          <a:r>
            <a:rPr lang="en-US" dirty="0"/>
            <a:t>Application Assistance</a:t>
          </a:r>
        </a:p>
      </dgm:t>
    </dgm:pt>
    <dgm:pt modelId="{DBB17866-5ACE-45D6-BFFA-A61EF217BF9E}" type="parTrans" cxnId="{FE9C857F-6A58-4A6A-BD36-F7643C8CAF56}">
      <dgm:prSet/>
      <dgm:spPr/>
      <dgm:t>
        <a:bodyPr/>
        <a:lstStyle/>
        <a:p>
          <a:endParaRPr lang="en-US"/>
        </a:p>
      </dgm:t>
    </dgm:pt>
    <dgm:pt modelId="{74D5E630-A37B-4430-86B9-88703953DD44}" type="sibTrans" cxnId="{FE9C857F-6A58-4A6A-BD36-F7643C8CAF56}">
      <dgm:prSet/>
      <dgm:spPr/>
      <dgm:t>
        <a:bodyPr/>
        <a:lstStyle/>
        <a:p>
          <a:endParaRPr lang="en-US"/>
        </a:p>
      </dgm:t>
    </dgm:pt>
    <dgm:pt modelId="{FD55D358-CAAA-4F65-8739-C622575B4AEA}">
      <dgm:prSet phldrT="[Text]"/>
      <dgm:spPr/>
      <dgm:t>
        <a:bodyPr/>
        <a:lstStyle/>
        <a:p>
          <a:r>
            <a:rPr lang="en-US" dirty="0"/>
            <a:t>Helping clients navigate questions and complete application</a:t>
          </a:r>
        </a:p>
      </dgm:t>
    </dgm:pt>
    <dgm:pt modelId="{5E7DF933-364A-4993-B263-C685270789AF}" type="parTrans" cxnId="{B3C9346B-C000-4DD0-A0BE-C8A97F27785F}">
      <dgm:prSet/>
      <dgm:spPr/>
      <dgm:t>
        <a:bodyPr/>
        <a:lstStyle/>
        <a:p>
          <a:endParaRPr lang="en-US"/>
        </a:p>
      </dgm:t>
    </dgm:pt>
    <dgm:pt modelId="{466464C2-AF8F-4DAF-BCA3-EEF2EA1716E5}" type="sibTrans" cxnId="{B3C9346B-C000-4DD0-A0BE-C8A97F27785F}">
      <dgm:prSet/>
      <dgm:spPr/>
      <dgm:t>
        <a:bodyPr/>
        <a:lstStyle/>
        <a:p>
          <a:endParaRPr lang="en-US"/>
        </a:p>
      </dgm:t>
    </dgm:pt>
    <dgm:pt modelId="{E33C6807-5707-4108-B4DD-0482EBC3691C}">
      <dgm:prSet/>
      <dgm:spPr/>
      <dgm:t>
        <a:bodyPr/>
        <a:lstStyle/>
        <a:p>
          <a:pPr rtl="0"/>
          <a:r>
            <a:rPr lang="en-US" dirty="0"/>
            <a:t>Interview and Verifications </a:t>
          </a:r>
        </a:p>
      </dgm:t>
    </dgm:pt>
    <dgm:pt modelId="{C966B740-AE83-4F0D-9E80-3E80A4171DF5}" type="parTrans" cxnId="{321208EB-0A34-4430-B1A5-E46932C405B4}">
      <dgm:prSet/>
      <dgm:spPr/>
      <dgm:t>
        <a:bodyPr/>
        <a:lstStyle/>
        <a:p>
          <a:endParaRPr lang="en-US"/>
        </a:p>
      </dgm:t>
    </dgm:pt>
    <dgm:pt modelId="{1CE64CD5-E073-455C-BBE7-83F85F95E4F0}" type="sibTrans" cxnId="{321208EB-0A34-4430-B1A5-E46932C405B4}">
      <dgm:prSet/>
      <dgm:spPr/>
      <dgm:t>
        <a:bodyPr/>
        <a:lstStyle/>
        <a:p>
          <a:endParaRPr lang="en-US"/>
        </a:p>
      </dgm:t>
    </dgm:pt>
    <dgm:pt modelId="{37699DB9-16E7-450D-914E-7C321FC7FFCA}">
      <dgm:prSet/>
      <dgm:spPr/>
      <dgm:t>
        <a:bodyPr/>
        <a:lstStyle/>
        <a:p>
          <a:r>
            <a:rPr lang="en-US" dirty="0"/>
            <a:t>Confirming Approval and Benefits Education</a:t>
          </a:r>
        </a:p>
      </dgm:t>
    </dgm:pt>
    <dgm:pt modelId="{D438DEBA-C453-431F-88CF-B3D78359831C}" type="parTrans" cxnId="{BAC3D380-C78C-4547-88B9-C3AA5FD61924}">
      <dgm:prSet/>
      <dgm:spPr/>
      <dgm:t>
        <a:bodyPr/>
        <a:lstStyle/>
        <a:p>
          <a:endParaRPr lang="en-US"/>
        </a:p>
      </dgm:t>
    </dgm:pt>
    <dgm:pt modelId="{12731D44-DA91-4FF2-85D3-24155AFE6B01}" type="sibTrans" cxnId="{BAC3D380-C78C-4547-88B9-C3AA5FD61924}">
      <dgm:prSet/>
      <dgm:spPr/>
      <dgm:t>
        <a:bodyPr/>
        <a:lstStyle/>
        <a:p>
          <a:endParaRPr lang="en-US"/>
        </a:p>
      </dgm:t>
    </dgm:pt>
    <dgm:pt modelId="{17605B34-F90C-44D1-8A24-BA2D330D98B8}">
      <dgm:prSet/>
      <dgm:spPr/>
      <dgm:t>
        <a:bodyPr/>
        <a:lstStyle/>
        <a:p>
          <a:pPr rtl="0"/>
          <a:r>
            <a:rPr lang="en-US" dirty="0"/>
            <a:t>Helping clients reschedule as needed, gathering proper verifications (proof of exemptions, etc.) </a:t>
          </a:r>
        </a:p>
      </dgm:t>
    </dgm:pt>
    <dgm:pt modelId="{6775818E-7FF9-4483-8FC6-35AA5DD5AAE7}" type="parTrans" cxnId="{0539A4E9-E2C0-4810-A6D7-AA52B028B249}">
      <dgm:prSet/>
      <dgm:spPr/>
      <dgm:t>
        <a:bodyPr/>
        <a:lstStyle/>
        <a:p>
          <a:endParaRPr lang="en-US"/>
        </a:p>
      </dgm:t>
    </dgm:pt>
    <dgm:pt modelId="{BA4247B7-44FB-4DB0-BD3F-A724E4528817}" type="sibTrans" cxnId="{0539A4E9-E2C0-4810-A6D7-AA52B028B249}">
      <dgm:prSet/>
      <dgm:spPr/>
      <dgm:t>
        <a:bodyPr/>
        <a:lstStyle/>
        <a:p>
          <a:endParaRPr lang="en-US"/>
        </a:p>
      </dgm:t>
    </dgm:pt>
    <dgm:pt modelId="{B0384994-01DE-4512-98B9-5C67482F56AD}">
      <dgm:prSet/>
      <dgm:spPr/>
      <dgm:t>
        <a:bodyPr/>
        <a:lstStyle/>
        <a:p>
          <a:r>
            <a:rPr lang="en-US" dirty="0"/>
            <a:t>Education on how/where to use benefits, and how to maintain benefits long term</a:t>
          </a:r>
        </a:p>
      </dgm:t>
    </dgm:pt>
    <dgm:pt modelId="{10312366-2DEB-4E0D-9B30-1472E163B712}" type="parTrans" cxnId="{D231BDCE-745F-4516-98EA-A1368CA0B3CA}">
      <dgm:prSet/>
      <dgm:spPr/>
      <dgm:t>
        <a:bodyPr/>
        <a:lstStyle/>
        <a:p>
          <a:endParaRPr lang="en-US"/>
        </a:p>
      </dgm:t>
    </dgm:pt>
    <dgm:pt modelId="{FF93826D-68BF-42AB-A92D-F546276C714D}" type="sibTrans" cxnId="{D231BDCE-745F-4516-98EA-A1368CA0B3CA}">
      <dgm:prSet/>
      <dgm:spPr/>
      <dgm:t>
        <a:bodyPr/>
        <a:lstStyle/>
        <a:p>
          <a:endParaRPr lang="en-US"/>
        </a:p>
      </dgm:t>
    </dgm:pt>
    <dgm:pt modelId="{07B6B220-3191-4EB0-B73C-7222371C24B1}" type="pres">
      <dgm:prSet presAssocID="{108CB6EE-E343-476E-802E-64B8628474BF}" presName="Name0" presStyleCnt="0">
        <dgm:presLayoutVars>
          <dgm:dir/>
          <dgm:animLvl val="lvl"/>
          <dgm:resizeHandles val="exact"/>
        </dgm:presLayoutVars>
      </dgm:prSet>
      <dgm:spPr/>
    </dgm:pt>
    <dgm:pt modelId="{FAAB2132-895D-4EDF-9713-16ABFC2E3385}" type="pres">
      <dgm:prSet presAssocID="{108CB6EE-E343-476E-802E-64B8628474BF}" presName="tSp" presStyleCnt="0"/>
      <dgm:spPr/>
    </dgm:pt>
    <dgm:pt modelId="{7A08F064-D8A4-4338-93B8-2A97A0173B81}" type="pres">
      <dgm:prSet presAssocID="{108CB6EE-E343-476E-802E-64B8628474BF}" presName="bSp" presStyleCnt="0"/>
      <dgm:spPr/>
    </dgm:pt>
    <dgm:pt modelId="{C2EEBF52-2D54-4CD9-8C85-15F6E53F064F}" type="pres">
      <dgm:prSet presAssocID="{108CB6EE-E343-476E-802E-64B8628474BF}" presName="process" presStyleCnt="0"/>
      <dgm:spPr/>
    </dgm:pt>
    <dgm:pt modelId="{A95AEB7D-DF78-4C69-9384-C57B1D3D950E}" type="pres">
      <dgm:prSet presAssocID="{FC188762-82CD-4F1F-A3B2-AEEF6278CB20}" presName="composite1" presStyleCnt="0"/>
      <dgm:spPr/>
    </dgm:pt>
    <dgm:pt modelId="{AC508776-C748-4D10-9085-2157DCA3D14D}" type="pres">
      <dgm:prSet presAssocID="{FC188762-82CD-4F1F-A3B2-AEEF6278CB20}" presName="dummyNode1" presStyleLbl="node1" presStyleIdx="0" presStyleCnt="5"/>
      <dgm:spPr/>
    </dgm:pt>
    <dgm:pt modelId="{1A91FC05-5B90-4C7F-B214-711C3E003643}" type="pres">
      <dgm:prSet presAssocID="{FC188762-82CD-4F1F-A3B2-AEEF6278CB20}" presName="childNode1" presStyleLbl="bgAcc1" presStyleIdx="0" presStyleCnt="5">
        <dgm:presLayoutVars>
          <dgm:bulletEnabled val="1"/>
        </dgm:presLayoutVars>
      </dgm:prSet>
      <dgm:spPr/>
    </dgm:pt>
    <dgm:pt modelId="{A1B708BD-420E-40A1-A91F-0C9F1AD14D28}" type="pres">
      <dgm:prSet presAssocID="{FC188762-82CD-4F1F-A3B2-AEEF6278CB20}" presName="childNode1tx" presStyleLbl="bgAcc1" presStyleIdx="0" presStyleCnt="5">
        <dgm:presLayoutVars>
          <dgm:bulletEnabled val="1"/>
        </dgm:presLayoutVars>
      </dgm:prSet>
      <dgm:spPr/>
    </dgm:pt>
    <dgm:pt modelId="{E75C0E60-A234-4B5A-91D2-E47C16603ABC}" type="pres">
      <dgm:prSet presAssocID="{FC188762-82CD-4F1F-A3B2-AEEF6278CB20}" presName="parentNode1" presStyleLbl="node1" presStyleIdx="0" presStyleCnt="5">
        <dgm:presLayoutVars>
          <dgm:chMax val="1"/>
          <dgm:bulletEnabled val="1"/>
        </dgm:presLayoutVars>
      </dgm:prSet>
      <dgm:spPr/>
    </dgm:pt>
    <dgm:pt modelId="{99903B94-8E87-4589-A495-CC96468CA6E3}" type="pres">
      <dgm:prSet presAssocID="{FC188762-82CD-4F1F-A3B2-AEEF6278CB20}" presName="connSite1" presStyleCnt="0"/>
      <dgm:spPr/>
    </dgm:pt>
    <dgm:pt modelId="{4052193E-A055-4E3E-BEC6-56C17FA9CB49}" type="pres">
      <dgm:prSet presAssocID="{E8D1D5DF-9757-4F35-8231-84CA93595F2E}" presName="Name9" presStyleLbl="sibTrans2D1" presStyleIdx="0" presStyleCnt="4"/>
      <dgm:spPr/>
    </dgm:pt>
    <dgm:pt modelId="{805EA18E-1EA4-4200-BA1C-859ADE9AA750}" type="pres">
      <dgm:prSet presAssocID="{DD2B7B09-6C88-451E-8C94-B52682C3A33E}" presName="composite2" presStyleCnt="0"/>
      <dgm:spPr/>
    </dgm:pt>
    <dgm:pt modelId="{7533665C-BB72-43E2-BCF3-0DA845702577}" type="pres">
      <dgm:prSet presAssocID="{DD2B7B09-6C88-451E-8C94-B52682C3A33E}" presName="dummyNode2" presStyleLbl="node1" presStyleIdx="0" presStyleCnt="5"/>
      <dgm:spPr/>
    </dgm:pt>
    <dgm:pt modelId="{976CCC31-7A05-40A7-898D-8F48EF36F639}" type="pres">
      <dgm:prSet presAssocID="{DD2B7B09-6C88-451E-8C94-B52682C3A33E}" presName="childNode2" presStyleLbl="bgAcc1" presStyleIdx="1" presStyleCnt="5">
        <dgm:presLayoutVars>
          <dgm:bulletEnabled val="1"/>
        </dgm:presLayoutVars>
      </dgm:prSet>
      <dgm:spPr/>
    </dgm:pt>
    <dgm:pt modelId="{08CCC632-460F-4F2F-BAB4-713D19B347E2}" type="pres">
      <dgm:prSet presAssocID="{DD2B7B09-6C88-451E-8C94-B52682C3A33E}" presName="childNode2tx" presStyleLbl="bgAcc1" presStyleIdx="1" presStyleCnt="5">
        <dgm:presLayoutVars>
          <dgm:bulletEnabled val="1"/>
        </dgm:presLayoutVars>
      </dgm:prSet>
      <dgm:spPr/>
    </dgm:pt>
    <dgm:pt modelId="{FB20B19F-D882-4CE5-B203-5863DFB6A2E5}" type="pres">
      <dgm:prSet presAssocID="{DD2B7B09-6C88-451E-8C94-B52682C3A33E}" presName="parentNode2" presStyleLbl="node1" presStyleIdx="1" presStyleCnt="5">
        <dgm:presLayoutVars>
          <dgm:chMax val="0"/>
          <dgm:bulletEnabled val="1"/>
        </dgm:presLayoutVars>
      </dgm:prSet>
      <dgm:spPr/>
    </dgm:pt>
    <dgm:pt modelId="{81A4230C-A23B-4276-A578-782AB24DE15E}" type="pres">
      <dgm:prSet presAssocID="{DD2B7B09-6C88-451E-8C94-B52682C3A33E}" presName="connSite2" presStyleCnt="0"/>
      <dgm:spPr/>
    </dgm:pt>
    <dgm:pt modelId="{6E2E6C47-6B91-4CBC-9E5B-4D71643BE11D}" type="pres">
      <dgm:prSet presAssocID="{A1B389F5-F247-42B8-AD54-5F35EED45D62}" presName="Name18" presStyleLbl="sibTrans2D1" presStyleIdx="1" presStyleCnt="4"/>
      <dgm:spPr/>
    </dgm:pt>
    <dgm:pt modelId="{7EC48B98-F8CB-4AAA-9655-FA2663DD523A}" type="pres">
      <dgm:prSet presAssocID="{FACEAFA5-FE51-48D1-992C-7A9D3540BDF3}" presName="composite1" presStyleCnt="0"/>
      <dgm:spPr/>
    </dgm:pt>
    <dgm:pt modelId="{B809DB39-59F6-4350-996E-785618B47D0D}" type="pres">
      <dgm:prSet presAssocID="{FACEAFA5-FE51-48D1-992C-7A9D3540BDF3}" presName="dummyNode1" presStyleLbl="node1" presStyleIdx="1" presStyleCnt="5"/>
      <dgm:spPr/>
    </dgm:pt>
    <dgm:pt modelId="{D101C730-EB7A-48B6-9423-7B87A59B6DD2}" type="pres">
      <dgm:prSet presAssocID="{FACEAFA5-FE51-48D1-992C-7A9D3540BDF3}" presName="childNode1" presStyleLbl="bgAcc1" presStyleIdx="2" presStyleCnt="5">
        <dgm:presLayoutVars>
          <dgm:bulletEnabled val="1"/>
        </dgm:presLayoutVars>
      </dgm:prSet>
      <dgm:spPr/>
    </dgm:pt>
    <dgm:pt modelId="{77AF62BB-4EAC-40A3-B8E8-D588EB2CDF77}" type="pres">
      <dgm:prSet presAssocID="{FACEAFA5-FE51-48D1-992C-7A9D3540BDF3}" presName="childNode1tx" presStyleLbl="bgAcc1" presStyleIdx="2" presStyleCnt="5">
        <dgm:presLayoutVars>
          <dgm:bulletEnabled val="1"/>
        </dgm:presLayoutVars>
      </dgm:prSet>
      <dgm:spPr/>
    </dgm:pt>
    <dgm:pt modelId="{19A61CC7-CE7B-4D55-9068-D79D8F8323D8}" type="pres">
      <dgm:prSet presAssocID="{FACEAFA5-FE51-48D1-992C-7A9D3540BDF3}" presName="parentNode1" presStyleLbl="node1" presStyleIdx="2" presStyleCnt="5">
        <dgm:presLayoutVars>
          <dgm:chMax val="1"/>
          <dgm:bulletEnabled val="1"/>
        </dgm:presLayoutVars>
      </dgm:prSet>
      <dgm:spPr/>
    </dgm:pt>
    <dgm:pt modelId="{F60D6517-8AAD-4BA4-8A06-F567C57167CA}" type="pres">
      <dgm:prSet presAssocID="{FACEAFA5-FE51-48D1-992C-7A9D3540BDF3}" presName="connSite1" presStyleCnt="0"/>
      <dgm:spPr/>
    </dgm:pt>
    <dgm:pt modelId="{74403064-1693-4258-A80A-6A6F1538807A}" type="pres">
      <dgm:prSet presAssocID="{74D5E630-A37B-4430-86B9-88703953DD44}" presName="Name9" presStyleLbl="sibTrans2D1" presStyleIdx="2" presStyleCnt="4"/>
      <dgm:spPr/>
    </dgm:pt>
    <dgm:pt modelId="{30D48DD0-6A4E-4766-A54A-4015242A262B}" type="pres">
      <dgm:prSet presAssocID="{E33C6807-5707-4108-B4DD-0482EBC3691C}" presName="composite2" presStyleCnt="0"/>
      <dgm:spPr/>
    </dgm:pt>
    <dgm:pt modelId="{DAD1E847-EDDD-4559-A4BF-E7F4A64FEC63}" type="pres">
      <dgm:prSet presAssocID="{E33C6807-5707-4108-B4DD-0482EBC3691C}" presName="dummyNode2" presStyleLbl="node1" presStyleIdx="2" presStyleCnt="5"/>
      <dgm:spPr/>
    </dgm:pt>
    <dgm:pt modelId="{DD6C5D9F-5F0A-45C6-9490-C7346E18FA37}" type="pres">
      <dgm:prSet presAssocID="{E33C6807-5707-4108-B4DD-0482EBC3691C}" presName="childNode2" presStyleLbl="bgAcc1" presStyleIdx="3" presStyleCnt="5">
        <dgm:presLayoutVars>
          <dgm:bulletEnabled val="1"/>
        </dgm:presLayoutVars>
      </dgm:prSet>
      <dgm:spPr/>
    </dgm:pt>
    <dgm:pt modelId="{BF21102A-F778-4725-843A-7F2C0BBD1E7D}" type="pres">
      <dgm:prSet presAssocID="{E33C6807-5707-4108-B4DD-0482EBC3691C}" presName="childNode2tx" presStyleLbl="bgAcc1" presStyleIdx="3" presStyleCnt="5">
        <dgm:presLayoutVars>
          <dgm:bulletEnabled val="1"/>
        </dgm:presLayoutVars>
      </dgm:prSet>
      <dgm:spPr/>
    </dgm:pt>
    <dgm:pt modelId="{6230FAC1-6C73-4236-A57B-7E29207D3D06}" type="pres">
      <dgm:prSet presAssocID="{E33C6807-5707-4108-B4DD-0482EBC3691C}" presName="parentNode2" presStyleLbl="node1" presStyleIdx="3" presStyleCnt="5">
        <dgm:presLayoutVars>
          <dgm:chMax val="0"/>
          <dgm:bulletEnabled val="1"/>
        </dgm:presLayoutVars>
      </dgm:prSet>
      <dgm:spPr/>
    </dgm:pt>
    <dgm:pt modelId="{505872AF-20E8-4437-8ED6-581AB76C442D}" type="pres">
      <dgm:prSet presAssocID="{E33C6807-5707-4108-B4DD-0482EBC3691C}" presName="connSite2" presStyleCnt="0"/>
      <dgm:spPr/>
    </dgm:pt>
    <dgm:pt modelId="{4B9DD6E3-72C9-42B6-B431-47F85E56125F}" type="pres">
      <dgm:prSet presAssocID="{1CE64CD5-E073-455C-BBE7-83F85F95E4F0}" presName="Name18" presStyleLbl="sibTrans2D1" presStyleIdx="3" presStyleCnt="4"/>
      <dgm:spPr/>
    </dgm:pt>
    <dgm:pt modelId="{018AF623-5B1B-43C8-AD92-46AFC5273521}" type="pres">
      <dgm:prSet presAssocID="{37699DB9-16E7-450D-914E-7C321FC7FFCA}" presName="composite1" presStyleCnt="0"/>
      <dgm:spPr/>
    </dgm:pt>
    <dgm:pt modelId="{0013AA59-22F0-480D-827B-F693338A7D42}" type="pres">
      <dgm:prSet presAssocID="{37699DB9-16E7-450D-914E-7C321FC7FFCA}" presName="dummyNode1" presStyleLbl="node1" presStyleIdx="3" presStyleCnt="5"/>
      <dgm:spPr/>
    </dgm:pt>
    <dgm:pt modelId="{08523661-B56C-49BA-A4A2-ED80AD285315}" type="pres">
      <dgm:prSet presAssocID="{37699DB9-16E7-450D-914E-7C321FC7FFCA}" presName="childNode1" presStyleLbl="bgAcc1" presStyleIdx="4" presStyleCnt="5">
        <dgm:presLayoutVars>
          <dgm:bulletEnabled val="1"/>
        </dgm:presLayoutVars>
      </dgm:prSet>
      <dgm:spPr/>
    </dgm:pt>
    <dgm:pt modelId="{CEBB828A-35B7-4F82-806A-F4BC9415F924}" type="pres">
      <dgm:prSet presAssocID="{37699DB9-16E7-450D-914E-7C321FC7FFCA}" presName="childNode1tx" presStyleLbl="bgAcc1" presStyleIdx="4" presStyleCnt="5">
        <dgm:presLayoutVars>
          <dgm:bulletEnabled val="1"/>
        </dgm:presLayoutVars>
      </dgm:prSet>
      <dgm:spPr/>
    </dgm:pt>
    <dgm:pt modelId="{181DE8EA-DD86-4674-BA48-6EEF26E80B62}" type="pres">
      <dgm:prSet presAssocID="{37699DB9-16E7-450D-914E-7C321FC7FFCA}" presName="parentNode1" presStyleLbl="node1" presStyleIdx="4" presStyleCnt="5">
        <dgm:presLayoutVars>
          <dgm:chMax val="1"/>
          <dgm:bulletEnabled val="1"/>
        </dgm:presLayoutVars>
      </dgm:prSet>
      <dgm:spPr/>
    </dgm:pt>
    <dgm:pt modelId="{A8415BEC-40CF-4411-8B92-4876931F8B43}" type="pres">
      <dgm:prSet presAssocID="{37699DB9-16E7-450D-914E-7C321FC7FFCA}" presName="connSite1" presStyleCnt="0"/>
      <dgm:spPr/>
    </dgm:pt>
  </dgm:ptLst>
  <dgm:cxnLst>
    <dgm:cxn modelId="{0219B113-7922-4B25-9692-3ACA2676C990}" type="presOf" srcId="{FC188762-82CD-4F1F-A3B2-AEEF6278CB20}" destId="{E75C0E60-A234-4B5A-91D2-E47C16603ABC}" srcOrd="0" destOrd="0" presId="urn:microsoft.com/office/officeart/2005/8/layout/hProcess4"/>
    <dgm:cxn modelId="{2527CE18-ADFF-4532-AAD5-8D6C4C15EA61}" type="presOf" srcId="{A1B389F5-F247-42B8-AD54-5F35EED45D62}" destId="{6E2E6C47-6B91-4CBC-9E5B-4D71643BE11D}" srcOrd="0" destOrd="0" presId="urn:microsoft.com/office/officeart/2005/8/layout/hProcess4"/>
    <dgm:cxn modelId="{5CEBCE30-11A1-44E3-89B8-E4F9E7FD7FAC}" type="presOf" srcId="{B0384994-01DE-4512-98B9-5C67482F56AD}" destId="{CEBB828A-35B7-4F82-806A-F4BC9415F924}" srcOrd="1" destOrd="0" presId="urn:microsoft.com/office/officeart/2005/8/layout/hProcess4"/>
    <dgm:cxn modelId="{AAA63532-1627-4956-8613-DD35250F6B69}" type="presOf" srcId="{C33E0F9F-D943-487F-9594-6004D0438887}" destId="{08CCC632-460F-4F2F-BAB4-713D19B347E2}" srcOrd="1" destOrd="0" presId="urn:microsoft.com/office/officeart/2005/8/layout/hProcess4"/>
    <dgm:cxn modelId="{DD49AC43-CDA9-4483-A8B1-A57E98190A0B}" srcId="{108CB6EE-E343-476E-802E-64B8628474BF}" destId="{FC188762-82CD-4F1F-A3B2-AEEF6278CB20}" srcOrd="0" destOrd="0" parTransId="{546DFE6C-6811-4766-9CDF-520F44978866}" sibTransId="{E8D1D5DF-9757-4F35-8231-84CA93595F2E}"/>
    <dgm:cxn modelId="{DAB0EB49-EF85-4D73-9BE8-A8350613FC95}" type="presOf" srcId="{0D0EADC0-D51D-4D68-8439-D641C077E941}" destId="{A1B708BD-420E-40A1-A91F-0C9F1AD14D28}" srcOrd="1" destOrd="0" presId="urn:microsoft.com/office/officeart/2005/8/layout/hProcess4"/>
    <dgm:cxn modelId="{B3C9346B-C000-4DD0-A0BE-C8A97F27785F}" srcId="{FACEAFA5-FE51-48D1-992C-7A9D3540BDF3}" destId="{FD55D358-CAAA-4F65-8739-C622575B4AEA}" srcOrd="0" destOrd="0" parTransId="{5E7DF933-364A-4993-B263-C685270789AF}" sibTransId="{466464C2-AF8F-4DAF-BCA3-EEF2EA1716E5}"/>
    <dgm:cxn modelId="{26320475-BAC0-4B49-B5AF-B7EEC9CDB343}" type="presOf" srcId="{FD55D358-CAAA-4F65-8739-C622575B4AEA}" destId="{77AF62BB-4EAC-40A3-B8E8-D588EB2CDF77}" srcOrd="1" destOrd="0" presId="urn:microsoft.com/office/officeart/2005/8/layout/hProcess4"/>
    <dgm:cxn modelId="{DFF13E58-0D0F-4072-9611-246693BBA56E}" type="presOf" srcId="{1CE64CD5-E073-455C-BBE7-83F85F95E4F0}" destId="{4B9DD6E3-72C9-42B6-B431-47F85E56125F}" srcOrd="0" destOrd="0" presId="urn:microsoft.com/office/officeart/2005/8/layout/hProcess4"/>
    <dgm:cxn modelId="{9660A77D-10FD-4DFB-91BD-B07EC4DBBC4E}" type="presOf" srcId="{FACEAFA5-FE51-48D1-992C-7A9D3540BDF3}" destId="{19A61CC7-CE7B-4D55-9068-D79D8F8323D8}" srcOrd="0" destOrd="0" presId="urn:microsoft.com/office/officeart/2005/8/layout/hProcess4"/>
    <dgm:cxn modelId="{FE9C857F-6A58-4A6A-BD36-F7643C8CAF56}" srcId="{108CB6EE-E343-476E-802E-64B8628474BF}" destId="{FACEAFA5-FE51-48D1-992C-7A9D3540BDF3}" srcOrd="2" destOrd="0" parTransId="{DBB17866-5ACE-45D6-BFFA-A61EF217BF9E}" sibTransId="{74D5E630-A37B-4430-86B9-88703953DD44}"/>
    <dgm:cxn modelId="{BAC3D380-C78C-4547-88B9-C3AA5FD61924}" srcId="{108CB6EE-E343-476E-802E-64B8628474BF}" destId="{37699DB9-16E7-450D-914E-7C321FC7FFCA}" srcOrd="4" destOrd="0" parTransId="{D438DEBA-C453-431F-88CF-B3D78359831C}" sibTransId="{12731D44-DA91-4FF2-85D3-24155AFE6B01}"/>
    <dgm:cxn modelId="{1F72528F-F3CE-4311-8BB8-0B2774407338}" type="presOf" srcId="{17605B34-F90C-44D1-8A24-BA2D330D98B8}" destId="{DD6C5D9F-5F0A-45C6-9490-C7346E18FA37}" srcOrd="0" destOrd="0" presId="urn:microsoft.com/office/officeart/2005/8/layout/hProcess4"/>
    <dgm:cxn modelId="{95691C93-490A-4D23-9F72-C7928902E02D}" type="presOf" srcId="{108CB6EE-E343-476E-802E-64B8628474BF}" destId="{07B6B220-3191-4EB0-B73C-7222371C24B1}" srcOrd="0" destOrd="0" presId="urn:microsoft.com/office/officeart/2005/8/layout/hProcess4"/>
    <dgm:cxn modelId="{26E5709E-D047-4BB6-8E47-C1C690B731CC}" srcId="{FC188762-82CD-4F1F-A3B2-AEEF6278CB20}" destId="{0D0EADC0-D51D-4D68-8439-D641C077E941}" srcOrd="0" destOrd="0" parTransId="{93546C4D-50D2-4BCF-8924-DD0D7A8DFEA6}" sibTransId="{76A053AE-DBB2-4E75-AE89-148A93D38A42}"/>
    <dgm:cxn modelId="{E468C49E-8114-4FB1-932E-902D28B24E12}" type="presOf" srcId="{17605B34-F90C-44D1-8A24-BA2D330D98B8}" destId="{BF21102A-F778-4725-843A-7F2C0BBD1E7D}" srcOrd="1" destOrd="0" presId="urn:microsoft.com/office/officeart/2005/8/layout/hProcess4"/>
    <dgm:cxn modelId="{CFE7EFA4-A3F0-4AD2-8B61-59FD7313BBC9}" type="presOf" srcId="{B0384994-01DE-4512-98B9-5C67482F56AD}" destId="{08523661-B56C-49BA-A4A2-ED80AD285315}" srcOrd="0" destOrd="0" presId="urn:microsoft.com/office/officeart/2005/8/layout/hProcess4"/>
    <dgm:cxn modelId="{6D57AAAD-3C24-4308-B47E-2A3DEF0C70CB}" srcId="{108CB6EE-E343-476E-802E-64B8628474BF}" destId="{DD2B7B09-6C88-451E-8C94-B52682C3A33E}" srcOrd="1" destOrd="0" parTransId="{32F2F43C-61D9-4B95-8DA3-E73294572F73}" sibTransId="{A1B389F5-F247-42B8-AD54-5F35EED45D62}"/>
    <dgm:cxn modelId="{86A7EBBE-40E1-4570-ABD6-4CCEACD19614}" type="presOf" srcId="{FD55D358-CAAA-4F65-8739-C622575B4AEA}" destId="{D101C730-EB7A-48B6-9423-7B87A59B6DD2}" srcOrd="0" destOrd="0" presId="urn:microsoft.com/office/officeart/2005/8/layout/hProcess4"/>
    <dgm:cxn modelId="{D7445CC0-0DE1-45FF-91F6-9C4042104F20}" srcId="{DD2B7B09-6C88-451E-8C94-B52682C3A33E}" destId="{C33E0F9F-D943-487F-9594-6004D0438887}" srcOrd="0" destOrd="0" parTransId="{6A22AA17-E23E-405A-995F-699C20437C1B}" sibTransId="{7D5F4617-C610-42D2-A870-12B8F217E4B8}"/>
    <dgm:cxn modelId="{D231BDCE-745F-4516-98EA-A1368CA0B3CA}" srcId="{37699DB9-16E7-450D-914E-7C321FC7FFCA}" destId="{B0384994-01DE-4512-98B9-5C67482F56AD}" srcOrd="0" destOrd="0" parTransId="{10312366-2DEB-4E0D-9B30-1472E163B712}" sibTransId="{FF93826D-68BF-42AB-A92D-F546276C714D}"/>
    <dgm:cxn modelId="{91D4CAD1-DD35-4C92-B0E7-5CE39054E014}" type="presOf" srcId="{E8D1D5DF-9757-4F35-8231-84CA93595F2E}" destId="{4052193E-A055-4E3E-BEC6-56C17FA9CB49}" srcOrd="0" destOrd="0" presId="urn:microsoft.com/office/officeart/2005/8/layout/hProcess4"/>
    <dgm:cxn modelId="{EC12E4D6-7DE7-4157-9B74-BF8CBF35EB89}" type="presOf" srcId="{E33C6807-5707-4108-B4DD-0482EBC3691C}" destId="{6230FAC1-6C73-4236-A57B-7E29207D3D06}" srcOrd="0" destOrd="0" presId="urn:microsoft.com/office/officeart/2005/8/layout/hProcess4"/>
    <dgm:cxn modelId="{F32902DD-A398-4ED5-A381-F9753ACCCFB9}" type="presOf" srcId="{74D5E630-A37B-4430-86B9-88703953DD44}" destId="{74403064-1693-4258-A80A-6A6F1538807A}" srcOrd="0" destOrd="0" presId="urn:microsoft.com/office/officeart/2005/8/layout/hProcess4"/>
    <dgm:cxn modelId="{B6D140E0-A8D9-4329-8857-562DFAC8ADF6}" type="presOf" srcId="{DD2B7B09-6C88-451E-8C94-B52682C3A33E}" destId="{FB20B19F-D882-4CE5-B203-5863DFB6A2E5}" srcOrd="0" destOrd="0" presId="urn:microsoft.com/office/officeart/2005/8/layout/hProcess4"/>
    <dgm:cxn modelId="{2D2EBAE5-B285-4CC1-AA1A-D1C98D4F78F9}" type="presOf" srcId="{37699DB9-16E7-450D-914E-7C321FC7FFCA}" destId="{181DE8EA-DD86-4674-BA48-6EEF26E80B62}" srcOrd="0" destOrd="0" presId="urn:microsoft.com/office/officeart/2005/8/layout/hProcess4"/>
    <dgm:cxn modelId="{C8060FE8-9A16-4522-8BBC-614636B374B1}" type="presOf" srcId="{C33E0F9F-D943-487F-9594-6004D0438887}" destId="{976CCC31-7A05-40A7-898D-8F48EF36F639}" srcOrd="0" destOrd="0" presId="urn:microsoft.com/office/officeart/2005/8/layout/hProcess4"/>
    <dgm:cxn modelId="{0539A4E9-E2C0-4810-A6D7-AA52B028B249}" srcId="{E33C6807-5707-4108-B4DD-0482EBC3691C}" destId="{17605B34-F90C-44D1-8A24-BA2D330D98B8}" srcOrd="0" destOrd="0" parTransId="{6775818E-7FF9-4483-8FC6-35AA5DD5AAE7}" sibTransId="{BA4247B7-44FB-4DB0-BD3F-A724E4528817}"/>
    <dgm:cxn modelId="{321208EB-0A34-4430-B1A5-E46932C405B4}" srcId="{108CB6EE-E343-476E-802E-64B8628474BF}" destId="{E33C6807-5707-4108-B4DD-0482EBC3691C}" srcOrd="3" destOrd="0" parTransId="{C966B740-AE83-4F0D-9E80-3E80A4171DF5}" sibTransId="{1CE64CD5-E073-455C-BBE7-83F85F95E4F0}"/>
    <dgm:cxn modelId="{701CFAED-0F36-4FCA-BD5B-1ED42731682D}" type="presOf" srcId="{0D0EADC0-D51D-4D68-8439-D641C077E941}" destId="{1A91FC05-5B90-4C7F-B214-711C3E003643}" srcOrd="0" destOrd="0" presId="urn:microsoft.com/office/officeart/2005/8/layout/hProcess4"/>
    <dgm:cxn modelId="{45157682-571B-47BC-B8F4-164B0D189250}" type="presParOf" srcId="{07B6B220-3191-4EB0-B73C-7222371C24B1}" destId="{FAAB2132-895D-4EDF-9713-16ABFC2E3385}" srcOrd="0" destOrd="0" presId="urn:microsoft.com/office/officeart/2005/8/layout/hProcess4"/>
    <dgm:cxn modelId="{FB2D2113-D464-42AC-9924-193DCDBDD887}" type="presParOf" srcId="{07B6B220-3191-4EB0-B73C-7222371C24B1}" destId="{7A08F064-D8A4-4338-93B8-2A97A0173B81}" srcOrd="1" destOrd="0" presId="urn:microsoft.com/office/officeart/2005/8/layout/hProcess4"/>
    <dgm:cxn modelId="{FDAA3A30-A1AC-4B98-BD15-0FD285835990}" type="presParOf" srcId="{07B6B220-3191-4EB0-B73C-7222371C24B1}" destId="{C2EEBF52-2D54-4CD9-8C85-15F6E53F064F}" srcOrd="2" destOrd="0" presId="urn:microsoft.com/office/officeart/2005/8/layout/hProcess4"/>
    <dgm:cxn modelId="{7FE13B78-B962-4D7E-BBF7-E2BDA9E2A7D0}" type="presParOf" srcId="{C2EEBF52-2D54-4CD9-8C85-15F6E53F064F}" destId="{A95AEB7D-DF78-4C69-9384-C57B1D3D950E}" srcOrd="0" destOrd="0" presId="urn:microsoft.com/office/officeart/2005/8/layout/hProcess4"/>
    <dgm:cxn modelId="{18868CFF-5CDC-4AED-A94B-DF3223056940}" type="presParOf" srcId="{A95AEB7D-DF78-4C69-9384-C57B1D3D950E}" destId="{AC508776-C748-4D10-9085-2157DCA3D14D}" srcOrd="0" destOrd="0" presId="urn:microsoft.com/office/officeart/2005/8/layout/hProcess4"/>
    <dgm:cxn modelId="{FEF365CB-0D38-449A-A0A0-18EE02C46F10}" type="presParOf" srcId="{A95AEB7D-DF78-4C69-9384-C57B1D3D950E}" destId="{1A91FC05-5B90-4C7F-B214-711C3E003643}" srcOrd="1" destOrd="0" presId="urn:microsoft.com/office/officeart/2005/8/layout/hProcess4"/>
    <dgm:cxn modelId="{686D397C-2AB1-4D7B-82F1-5B17955A2B48}" type="presParOf" srcId="{A95AEB7D-DF78-4C69-9384-C57B1D3D950E}" destId="{A1B708BD-420E-40A1-A91F-0C9F1AD14D28}" srcOrd="2" destOrd="0" presId="urn:microsoft.com/office/officeart/2005/8/layout/hProcess4"/>
    <dgm:cxn modelId="{F35C3A38-919E-49F8-8FB1-CA8D010D0066}" type="presParOf" srcId="{A95AEB7D-DF78-4C69-9384-C57B1D3D950E}" destId="{E75C0E60-A234-4B5A-91D2-E47C16603ABC}" srcOrd="3" destOrd="0" presId="urn:microsoft.com/office/officeart/2005/8/layout/hProcess4"/>
    <dgm:cxn modelId="{97C344D2-4861-4BB0-8526-E99F7EB2236C}" type="presParOf" srcId="{A95AEB7D-DF78-4C69-9384-C57B1D3D950E}" destId="{99903B94-8E87-4589-A495-CC96468CA6E3}" srcOrd="4" destOrd="0" presId="urn:microsoft.com/office/officeart/2005/8/layout/hProcess4"/>
    <dgm:cxn modelId="{584E7B03-BFD0-46B5-A9E9-3EB799472B87}" type="presParOf" srcId="{C2EEBF52-2D54-4CD9-8C85-15F6E53F064F}" destId="{4052193E-A055-4E3E-BEC6-56C17FA9CB49}" srcOrd="1" destOrd="0" presId="urn:microsoft.com/office/officeart/2005/8/layout/hProcess4"/>
    <dgm:cxn modelId="{C1A3255B-FCBD-4444-862D-AEDC7589496A}" type="presParOf" srcId="{C2EEBF52-2D54-4CD9-8C85-15F6E53F064F}" destId="{805EA18E-1EA4-4200-BA1C-859ADE9AA750}" srcOrd="2" destOrd="0" presId="urn:microsoft.com/office/officeart/2005/8/layout/hProcess4"/>
    <dgm:cxn modelId="{38BB32AC-8E0D-4234-B9BF-542897EA7342}" type="presParOf" srcId="{805EA18E-1EA4-4200-BA1C-859ADE9AA750}" destId="{7533665C-BB72-43E2-BCF3-0DA845702577}" srcOrd="0" destOrd="0" presId="urn:microsoft.com/office/officeart/2005/8/layout/hProcess4"/>
    <dgm:cxn modelId="{B49E743D-CCF4-4310-8116-24E2FB19F580}" type="presParOf" srcId="{805EA18E-1EA4-4200-BA1C-859ADE9AA750}" destId="{976CCC31-7A05-40A7-898D-8F48EF36F639}" srcOrd="1" destOrd="0" presId="urn:microsoft.com/office/officeart/2005/8/layout/hProcess4"/>
    <dgm:cxn modelId="{23C84950-2CFB-4343-A77E-31DA2E2DB615}" type="presParOf" srcId="{805EA18E-1EA4-4200-BA1C-859ADE9AA750}" destId="{08CCC632-460F-4F2F-BAB4-713D19B347E2}" srcOrd="2" destOrd="0" presId="urn:microsoft.com/office/officeart/2005/8/layout/hProcess4"/>
    <dgm:cxn modelId="{8B83A29A-DCDB-4EB8-8B7A-50FB14671E6A}" type="presParOf" srcId="{805EA18E-1EA4-4200-BA1C-859ADE9AA750}" destId="{FB20B19F-D882-4CE5-B203-5863DFB6A2E5}" srcOrd="3" destOrd="0" presId="urn:microsoft.com/office/officeart/2005/8/layout/hProcess4"/>
    <dgm:cxn modelId="{CAEFA44D-A941-45B7-BD6F-51D9D9C47113}" type="presParOf" srcId="{805EA18E-1EA4-4200-BA1C-859ADE9AA750}" destId="{81A4230C-A23B-4276-A578-782AB24DE15E}" srcOrd="4" destOrd="0" presId="urn:microsoft.com/office/officeart/2005/8/layout/hProcess4"/>
    <dgm:cxn modelId="{CCFDC360-509C-459A-BD58-2DA27700292F}" type="presParOf" srcId="{C2EEBF52-2D54-4CD9-8C85-15F6E53F064F}" destId="{6E2E6C47-6B91-4CBC-9E5B-4D71643BE11D}" srcOrd="3" destOrd="0" presId="urn:microsoft.com/office/officeart/2005/8/layout/hProcess4"/>
    <dgm:cxn modelId="{E1B5E69E-4B16-415E-A261-933687BE30A6}" type="presParOf" srcId="{C2EEBF52-2D54-4CD9-8C85-15F6E53F064F}" destId="{7EC48B98-F8CB-4AAA-9655-FA2663DD523A}" srcOrd="4" destOrd="0" presId="urn:microsoft.com/office/officeart/2005/8/layout/hProcess4"/>
    <dgm:cxn modelId="{2FB1CCC4-995D-446B-B64D-94A9A25CDAC6}" type="presParOf" srcId="{7EC48B98-F8CB-4AAA-9655-FA2663DD523A}" destId="{B809DB39-59F6-4350-996E-785618B47D0D}" srcOrd="0" destOrd="0" presId="urn:microsoft.com/office/officeart/2005/8/layout/hProcess4"/>
    <dgm:cxn modelId="{8F029A3F-BAEE-4B23-9767-DD960B546E8F}" type="presParOf" srcId="{7EC48B98-F8CB-4AAA-9655-FA2663DD523A}" destId="{D101C730-EB7A-48B6-9423-7B87A59B6DD2}" srcOrd="1" destOrd="0" presId="urn:microsoft.com/office/officeart/2005/8/layout/hProcess4"/>
    <dgm:cxn modelId="{D07F0BDE-487A-4EA7-A7A6-B1C973C29A40}" type="presParOf" srcId="{7EC48B98-F8CB-4AAA-9655-FA2663DD523A}" destId="{77AF62BB-4EAC-40A3-B8E8-D588EB2CDF77}" srcOrd="2" destOrd="0" presId="urn:microsoft.com/office/officeart/2005/8/layout/hProcess4"/>
    <dgm:cxn modelId="{AE2BE317-E818-4B53-AB82-19BABAE1F0C3}" type="presParOf" srcId="{7EC48B98-F8CB-4AAA-9655-FA2663DD523A}" destId="{19A61CC7-CE7B-4D55-9068-D79D8F8323D8}" srcOrd="3" destOrd="0" presId="urn:microsoft.com/office/officeart/2005/8/layout/hProcess4"/>
    <dgm:cxn modelId="{FF0109FC-8BED-4B9D-8A90-97C249A08821}" type="presParOf" srcId="{7EC48B98-F8CB-4AAA-9655-FA2663DD523A}" destId="{F60D6517-8AAD-4BA4-8A06-F567C57167CA}" srcOrd="4" destOrd="0" presId="urn:microsoft.com/office/officeart/2005/8/layout/hProcess4"/>
    <dgm:cxn modelId="{EE17426A-7689-44DE-8628-5A1D0D4EEA81}" type="presParOf" srcId="{C2EEBF52-2D54-4CD9-8C85-15F6E53F064F}" destId="{74403064-1693-4258-A80A-6A6F1538807A}" srcOrd="5" destOrd="0" presId="urn:microsoft.com/office/officeart/2005/8/layout/hProcess4"/>
    <dgm:cxn modelId="{1B0DED7E-A7B6-41D8-819B-EE963F58CF79}" type="presParOf" srcId="{C2EEBF52-2D54-4CD9-8C85-15F6E53F064F}" destId="{30D48DD0-6A4E-4766-A54A-4015242A262B}" srcOrd="6" destOrd="0" presId="urn:microsoft.com/office/officeart/2005/8/layout/hProcess4"/>
    <dgm:cxn modelId="{FA26898F-1A7F-4185-B8C5-DA049974A67C}" type="presParOf" srcId="{30D48DD0-6A4E-4766-A54A-4015242A262B}" destId="{DAD1E847-EDDD-4559-A4BF-E7F4A64FEC63}" srcOrd="0" destOrd="0" presId="urn:microsoft.com/office/officeart/2005/8/layout/hProcess4"/>
    <dgm:cxn modelId="{C9EF3AB6-49EE-4F8C-94B2-23E5DEF5E3D7}" type="presParOf" srcId="{30D48DD0-6A4E-4766-A54A-4015242A262B}" destId="{DD6C5D9F-5F0A-45C6-9490-C7346E18FA37}" srcOrd="1" destOrd="0" presId="urn:microsoft.com/office/officeart/2005/8/layout/hProcess4"/>
    <dgm:cxn modelId="{081FA25E-AB62-4F25-9EA9-612FFF52252C}" type="presParOf" srcId="{30D48DD0-6A4E-4766-A54A-4015242A262B}" destId="{BF21102A-F778-4725-843A-7F2C0BBD1E7D}" srcOrd="2" destOrd="0" presId="urn:microsoft.com/office/officeart/2005/8/layout/hProcess4"/>
    <dgm:cxn modelId="{E8682526-B86A-4C81-AAAF-D19BBF672A3C}" type="presParOf" srcId="{30D48DD0-6A4E-4766-A54A-4015242A262B}" destId="{6230FAC1-6C73-4236-A57B-7E29207D3D06}" srcOrd="3" destOrd="0" presId="urn:microsoft.com/office/officeart/2005/8/layout/hProcess4"/>
    <dgm:cxn modelId="{F85ADB6A-8980-4B64-96C4-FDF57AB7EB2E}" type="presParOf" srcId="{30D48DD0-6A4E-4766-A54A-4015242A262B}" destId="{505872AF-20E8-4437-8ED6-581AB76C442D}" srcOrd="4" destOrd="0" presId="urn:microsoft.com/office/officeart/2005/8/layout/hProcess4"/>
    <dgm:cxn modelId="{28797B31-B865-4E4B-891F-24DDC49FC3DE}" type="presParOf" srcId="{C2EEBF52-2D54-4CD9-8C85-15F6E53F064F}" destId="{4B9DD6E3-72C9-42B6-B431-47F85E56125F}" srcOrd="7" destOrd="0" presId="urn:microsoft.com/office/officeart/2005/8/layout/hProcess4"/>
    <dgm:cxn modelId="{0B5AF8BC-3BFE-41ED-B457-B837A205D9BF}" type="presParOf" srcId="{C2EEBF52-2D54-4CD9-8C85-15F6E53F064F}" destId="{018AF623-5B1B-43C8-AD92-46AFC5273521}" srcOrd="8" destOrd="0" presId="urn:microsoft.com/office/officeart/2005/8/layout/hProcess4"/>
    <dgm:cxn modelId="{56555B3F-AAA6-4F3C-AF4B-7AF0ABDCCF3A}" type="presParOf" srcId="{018AF623-5B1B-43C8-AD92-46AFC5273521}" destId="{0013AA59-22F0-480D-827B-F693338A7D42}" srcOrd="0" destOrd="0" presId="urn:microsoft.com/office/officeart/2005/8/layout/hProcess4"/>
    <dgm:cxn modelId="{DB979CD9-B69F-4614-889A-AEB7EFEC07A6}" type="presParOf" srcId="{018AF623-5B1B-43C8-AD92-46AFC5273521}" destId="{08523661-B56C-49BA-A4A2-ED80AD285315}" srcOrd="1" destOrd="0" presId="urn:microsoft.com/office/officeart/2005/8/layout/hProcess4"/>
    <dgm:cxn modelId="{6472DD9C-34A6-4323-BD14-92D2B1FA638E}" type="presParOf" srcId="{018AF623-5B1B-43C8-AD92-46AFC5273521}" destId="{CEBB828A-35B7-4F82-806A-F4BC9415F924}" srcOrd="2" destOrd="0" presId="urn:microsoft.com/office/officeart/2005/8/layout/hProcess4"/>
    <dgm:cxn modelId="{61E51F48-AFAC-41AF-A590-F3D3540AD52E}" type="presParOf" srcId="{018AF623-5B1B-43C8-AD92-46AFC5273521}" destId="{181DE8EA-DD86-4674-BA48-6EEF26E80B62}" srcOrd="3" destOrd="0" presId="urn:microsoft.com/office/officeart/2005/8/layout/hProcess4"/>
    <dgm:cxn modelId="{10F8F4CA-DCE0-4676-BE99-BC7643BA0848}" type="presParOf" srcId="{018AF623-5B1B-43C8-AD92-46AFC5273521}" destId="{A8415BEC-40CF-4411-8B92-4876931F8B4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1FC05-5B90-4C7F-B214-711C3E003643}">
      <dsp:nvSpPr>
        <dsp:cNvPr id="0" name=""/>
        <dsp:cNvSpPr/>
      </dsp:nvSpPr>
      <dsp:spPr>
        <a:xfrm>
          <a:off x="882" y="1445942"/>
          <a:ext cx="1283487" cy="105860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US" sz="900" kern="1200" dirty="0"/>
            <a:t>Sharing info with clients about the program and how it can help supplement their grocery budget</a:t>
          </a:r>
        </a:p>
      </dsp:txBody>
      <dsp:txXfrm>
        <a:off x="25244" y="1470304"/>
        <a:ext cx="1234763" cy="783040"/>
      </dsp:txXfrm>
    </dsp:sp>
    <dsp:sp modelId="{4052193E-A055-4E3E-BEC6-56C17FA9CB49}">
      <dsp:nvSpPr>
        <dsp:cNvPr id="0" name=""/>
        <dsp:cNvSpPr/>
      </dsp:nvSpPr>
      <dsp:spPr>
        <a:xfrm>
          <a:off x="720245" y="1691158"/>
          <a:ext cx="1425659" cy="1425659"/>
        </a:xfrm>
        <a:prstGeom prst="leftCircularArrow">
          <a:avLst>
            <a:gd name="adj1" fmla="val 3225"/>
            <a:gd name="adj2" fmla="val 397605"/>
            <a:gd name="adj3" fmla="val 2173116"/>
            <a:gd name="adj4" fmla="val 9024489"/>
            <a:gd name="adj5" fmla="val 376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C0E60-A234-4B5A-91D2-E47C16603ABC}">
      <dsp:nvSpPr>
        <dsp:cNvPr id="0" name=""/>
        <dsp:cNvSpPr/>
      </dsp:nvSpPr>
      <dsp:spPr>
        <a:xfrm>
          <a:off x="286102" y="2277706"/>
          <a:ext cx="1140877" cy="4536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Outreach</a:t>
          </a:r>
        </a:p>
      </dsp:txBody>
      <dsp:txXfrm>
        <a:off x="299390" y="2290994"/>
        <a:ext cx="1114301" cy="427113"/>
      </dsp:txXfrm>
    </dsp:sp>
    <dsp:sp modelId="{976CCC31-7A05-40A7-898D-8F48EF36F639}">
      <dsp:nvSpPr>
        <dsp:cNvPr id="0" name=""/>
        <dsp:cNvSpPr/>
      </dsp:nvSpPr>
      <dsp:spPr>
        <a:xfrm>
          <a:off x="1645953" y="1445942"/>
          <a:ext cx="1283487" cy="105860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US" sz="900" kern="1200" dirty="0"/>
            <a:t>Seeing if clients look to be eligible based on basic and student specific eligibility </a:t>
          </a:r>
        </a:p>
      </dsp:txBody>
      <dsp:txXfrm>
        <a:off x="1670315" y="1697149"/>
        <a:ext cx="1234763" cy="783040"/>
      </dsp:txXfrm>
    </dsp:sp>
    <dsp:sp modelId="{6E2E6C47-6B91-4CBC-9E5B-4D71643BE11D}">
      <dsp:nvSpPr>
        <dsp:cNvPr id="0" name=""/>
        <dsp:cNvSpPr/>
      </dsp:nvSpPr>
      <dsp:spPr>
        <a:xfrm>
          <a:off x="2354619" y="792168"/>
          <a:ext cx="1589660" cy="1589660"/>
        </a:xfrm>
        <a:prstGeom prst="circularArrow">
          <a:avLst>
            <a:gd name="adj1" fmla="val 2893"/>
            <a:gd name="adj2" fmla="val 353801"/>
            <a:gd name="adj3" fmla="val 19470688"/>
            <a:gd name="adj4" fmla="val 12575511"/>
            <a:gd name="adj5" fmla="val 3375"/>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20B19F-D882-4CE5-B203-5863DFB6A2E5}">
      <dsp:nvSpPr>
        <dsp:cNvPr id="0" name=""/>
        <dsp:cNvSpPr/>
      </dsp:nvSpPr>
      <dsp:spPr>
        <a:xfrm>
          <a:off x="1931172" y="1219097"/>
          <a:ext cx="1140877" cy="4536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Prescreening</a:t>
          </a:r>
        </a:p>
      </dsp:txBody>
      <dsp:txXfrm>
        <a:off x="1944460" y="1232385"/>
        <a:ext cx="1114301" cy="427113"/>
      </dsp:txXfrm>
    </dsp:sp>
    <dsp:sp modelId="{D101C730-EB7A-48B6-9423-7B87A59B6DD2}">
      <dsp:nvSpPr>
        <dsp:cNvPr id="0" name=""/>
        <dsp:cNvSpPr/>
      </dsp:nvSpPr>
      <dsp:spPr>
        <a:xfrm>
          <a:off x="3291023" y="1445942"/>
          <a:ext cx="1283487" cy="105860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Helping clients navigate questions and complete application</a:t>
          </a:r>
        </a:p>
      </dsp:txBody>
      <dsp:txXfrm>
        <a:off x="3315385" y="1470304"/>
        <a:ext cx="1234763" cy="783040"/>
      </dsp:txXfrm>
    </dsp:sp>
    <dsp:sp modelId="{74403064-1693-4258-A80A-6A6F1538807A}">
      <dsp:nvSpPr>
        <dsp:cNvPr id="0" name=""/>
        <dsp:cNvSpPr/>
      </dsp:nvSpPr>
      <dsp:spPr>
        <a:xfrm>
          <a:off x="4010385" y="1691158"/>
          <a:ext cx="1425659" cy="1425659"/>
        </a:xfrm>
        <a:prstGeom prst="leftCircularArrow">
          <a:avLst>
            <a:gd name="adj1" fmla="val 3225"/>
            <a:gd name="adj2" fmla="val 397605"/>
            <a:gd name="adj3" fmla="val 2173116"/>
            <a:gd name="adj4" fmla="val 9024489"/>
            <a:gd name="adj5" fmla="val 3763"/>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A61CC7-CE7B-4D55-9068-D79D8F8323D8}">
      <dsp:nvSpPr>
        <dsp:cNvPr id="0" name=""/>
        <dsp:cNvSpPr/>
      </dsp:nvSpPr>
      <dsp:spPr>
        <a:xfrm>
          <a:off x="3576242" y="2277706"/>
          <a:ext cx="1140877" cy="4536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Application Assistance</a:t>
          </a:r>
        </a:p>
      </dsp:txBody>
      <dsp:txXfrm>
        <a:off x="3589530" y="2290994"/>
        <a:ext cx="1114301" cy="427113"/>
      </dsp:txXfrm>
    </dsp:sp>
    <dsp:sp modelId="{DD6C5D9F-5F0A-45C6-9490-C7346E18FA37}">
      <dsp:nvSpPr>
        <dsp:cNvPr id="0" name=""/>
        <dsp:cNvSpPr/>
      </dsp:nvSpPr>
      <dsp:spPr>
        <a:xfrm>
          <a:off x="4936093" y="1445942"/>
          <a:ext cx="1283487" cy="105860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US" sz="900" kern="1200" dirty="0"/>
            <a:t>Helping clients reschedule as needed, gathering proper verifications (proof of exemptions, etc.) </a:t>
          </a:r>
        </a:p>
      </dsp:txBody>
      <dsp:txXfrm>
        <a:off x="4960455" y="1697149"/>
        <a:ext cx="1234763" cy="783040"/>
      </dsp:txXfrm>
    </dsp:sp>
    <dsp:sp modelId="{4B9DD6E3-72C9-42B6-B431-47F85E56125F}">
      <dsp:nvSpPr>
        <dsp:cNvPr id="0" name=""/>
        <dsp:cNvSpPr/>
      </dsp:nvSpPr>
      <dsp:spPr>
        <a:xfrm>
          <a:off x="5644759" y="792168"/>
          <a:ext cx="1589660" cy="1589660"/>
        </a:xfrm>
        <a:prstGeom prst="circularArrow">
          <a:avLst>
            <a:gd name="adj1" fmla="val 2893"/>
            <a:gd name="adj2" fmla="val 353801"/>
            <a:gd name="adj3" fmla="val 19470688"/>
            <a:gd name="adj4" fmla="val 12575511"/>
            <a:gd name="adj5" fmla="val 3375"/>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0FAC1-6C73-4236-A57B-7E29207D3D06}">
      <dsp:nvSpPr>
        <dsp:cNvPr id="0" name=""/>
        <dsp:cNvSpPr/>
      </dsp:nvSpPr>
      <dsp:spPr>
        <a:xfrm>
          <a:off x="5221312" y="1219097"/>
          <a:ext cx="1140877" cy="4536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t>Interview and Verifications </a:t>
          </a:r>
        </a:p>
      </dsp:txBody>
      <dsp:txXfrm>
        <a:off x="5234600" y="1232385"/>
        <a:ext cx="1114301" cy="427113"/>
      </dsp:txXfrm>
    </dsp:sp>
    <dsp:sp modelId="{08523661-B56C-49BA-A4A2-ED80AD285315}">
      <dsp:nvSpPr>
        <dsp:cNvPr id="0" name=""/>
        <dsp:cNvSpPr/>
      </dsp:nvSpPr>
      <dsp:spPr>
        <a:xfrm>
          <a:off x="6581163" y="1445942"/>
          <a:ext cx="1283487" cy="105860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Education on how/where to use benefits, and how to maintain benefits long term</a:t>
          </a:r>
        </a:p>
      </dsp:txBody>
      <dsp:txXfrm>
        <a:off x="6605525" y="1470304"/>
        <a:ext cx="1234763" cy="783040"/>
      </dsp:txXfrm>
    </dsp:sp>
    <dsp:sp modelId="{181DE8EA-DD86-4674-BA48-6EEF26E80B62}">
      <dsp:nvSpPr>
        <dsp:cNvPr id="0" name=""/>
        <dsp:cNvSpPr/>
      </dsp:nvSpPr>
      <dsp:spPr>
        <a:xfrm>
          <a:off x="6866383" y="2277706"/>
          <a:ext cx="1140877" cy="4536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Confirming Approval and Benefits Education</a:t>
          </a:r>
        </a:p>
      </dsp:txBody>
      <dsp:txXfrm>
        <a:off x="6879671" y="2290994"/>
        <a:ext cx="1114301" cy="4271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F42C806-9B35-4D6D-802C-B5567A138297}"/>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665" r="3623"/>
          <a:stretch/>
        </p:blipFill>
        <p:spPr>
          <a:xfrm flipH="1">
            <a:off x="1" y="0"/>
            <a:ext cx="9143999" cy="5149022"/>
          </a:xfrm>
          <a:prstGeom prst="rect">
            <a:avLst/>
          </a:prstGeom>
          <a:noFill/>
        </p:spPr>
      </p:pic>
      <p:sp>
        <p:nvSpPr>
          <p:cNvPr id="2" name="Title 1">
            <a:extLst>
              <a:ext uri="{FF2B5EF4-FFF2-40B4-BE49-F238E27FC236}">
                <a16:creationId xmlns:a16="http://schemas.microsoft.com/office/drawing/2014/main" id="{73139F43-B070-40C5-B60F-F8435F2AFFDC}"/>
              </a:ext>
            </a:extLst>
          </p:cNvPr>
          <p:cNvSpPr>
            <a:spLocks noGrp="1"/>
          </p:cNvSpPr>
          <p:nvPr>
            <p:ph type="ctrTitle"/>
          </p:nvPr>
        </p:nvSpPr>
        <p:spPr>
          <a:xfrm>
            <a:off x="922020" y="750570"/>
            <a:ext cx="6858000" cy="449580"/>
          </a:xfrm>
        </p:spPr>
        <p:txBody>
          <a:bodyPr anchor="b">
            <a:normAutofit/>
          </a:bodyPr>
          <a:lstStyle>
            <a:lvl1pPr algn="l">
              <a:defRPr sz="3200"/>
            </a:lvl1pPr>
          </a:lstStyle>
          <a:p>
            <a:r>
              <a:rPr lang="en-US"/>
              <a:t>Click to edit Master title style</a:t>
            </a:r>
          </a:p>
        </p:txBody>
      </p:sp>
      <p:sp>
        <p:nvSpPr>
          <p:cNvPr id="3" name="Subtitle 2">
            <a:extLst>
              <a:ext uri="{FF2B5EF4-FFF2-40B4-BE49-F238E27FC236}">
                <a16:creationId xmlns:a16="http://schemas.microsoft.com/office/drawing/2014/main" id="{9729B9BD-626E-4171-A6AB-05F9B54AEA92}"/>
              </a:ext>
            </a:extLst>
          </p:cNvPr>
          <p:cNvSpPr>
            <a:spLocks noGrp="1"/>
          </p:cNvSpPr>
          <p:nvPr>
            <p:ph type="subTitle" idx="1"/>
          </p:nvPr>
        </p:nvSpPr>
        <p:spPr>
          <a:xfrm>
            <a:off x="922020" y="1215390"/>
            <a:ext cx="6858000" cy="44958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Google Shape;17;p2">
            <a:extLst>
              <a:ext uri="{FF2B5EF4-FFF2-40B4-BE49-F238E27FC236}">
                <a16:creationId xmlns:a16="http://schemas.microsoft.com/office/drawing/2014/main" id="{8C34923A-A5D8-4C26-88AA-468C96F84DFB}"/>
              </a:ext>
            </a:extLst>
          </p:cNvPr>
          <p:cNvSpPr/>
          <p:nvPr userDrawn="1"/>
        </p:nvSpPr>
        <p:spPr>
          <a:xfrm>
            <a:off x="137775" y="3193200"/>
            <a:ext cx="657600" cy="6576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p2">
            <a:extLst>
              <a:ext uri="{FF2B5EF4-FFF2-40B4-BE49-F238E27FC236}">
                <a16:creationId xmlns:a16="http://schemas.microsoft.com/office/drawing/2014/main" id="{3DE2645B-C47A-444F-83D5-58E182EA3D11}"/>
              </a:ext>
            </a:extLst>
          </p:cNvPr>
          <p:cNvSpPr/>
          <p:nvPr userDrawn="1"/>
        </p:nvSpPr>
        <p:spPr>
          <a:xfrm>
            <a:off x="376550" y="4217275"/>
            <a:ext cx="1207800" cy="1207800"/>
          </a:xfrm>
          <a:prstGeom prst="donut">
            <a:avLst>
              <a:gd name="adj" fmla="val 42915"/>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p2">
            <a:extLst>
              <a:ext uri="{FF2B5EF4-FFF2-40B4-BE49-F238E27FC236}">
                <a16:creationId xmlns:a16="http://schemas.microsoft.com/office/drawing/2014/main" id="{B798A99B-6DAA-4545-9430-D07EB63B51FC}"/>
              </a:ext>
            </a:extLst>
          </p:cNvPr>
          <p:cNvSpPr/>
          <p:nvPr userDrawn="1"/>
        </p:nvSpPr>
        <p:spPr>
          <a:xfrm>
            <a:off x="7168425" y="4269265"/>
            <a:ext cx="657600" cy="6576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p2">
            <a:extLst>
              <a:ext uri="{FF2B5EF4-FFF2-40B4-BE49-F238E27FC236}">
                <a16:creationId xmlns:a16="http://schemas.microsoft.com/office/drawing/2014/main" id="{85F8B89E-2E17-4FA7-99AE-D0A31B30EA5F}"/>
              </a:ext>
            </a:extLst>
          </p:cNvPr>
          <p:cNvSpPr/>
          <p:nvPr userDrawn="1"/>
        </p:nvSpPr>
        <p:spPr>
          <a:xfrm>
            <a:off x="-122175" y="2933250"/>
            <a:ext cx="1177500" cy="11775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p2">
            <a:extLst>
              <a:ext uri="{FF2B5EF4-FFF2-40B4-BE49-F238E27FC236}">
                <a16:creationId xmlns:a16="http://schemas.microsoft.com/office/drawing/2014/main" id="{BA54429A-CE68-4899-80D0-5FB548DEA621}"/>
              </a:ext>
            </a:extLst>
          </p:cNvPr>
          <p:cNvSpPr/>
          <p:nvPr userDrawn="1"/>
        </p:nvSpPr>
        <p:spPr>
          <a:xfrm>
            <a:off x="7073875" y="4174715"/>
            <a:ext cx="846600" cy="8466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p2">
            <a:extLst>
              <a:ext uri="{FF2B5EF4-FFF2-40B4-BE49-F238E27FC236}">
                <a16:creationId xmlns:a16="http://schemas.microsoft.com/office/drawing/2014/main" id="{4398993B-B646-48CB-9C6F-C38FA6E13640}"/>
              </a:ext>
            </a:extLst>
          </p:cNvPr>
          <p:cNvSpPr/>
          <p:nvPr userDrawn="1"/>
        </p:nvSpPr>
        <p:spPr>
          <a:xfrm>
            <a:off x="7958671" y="3871703"/>
            <a:ext cx="206100" cy="206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p2">
            <a:extLst>
              <a:ext uri="{FF2B5EF4-FFF2-40B4-BE49-F238E27FC236}">
                <a16:creationId xmlns:a16="http://schemas.microsoft.com/office/drawing/2014/main" id="{0428B23F-93D5-4CE1-AED2-DC8644402B3D}"/>
              </a:ext>
            </a:extLst>
          </p:cNvPr>
          <p:cNvSpPr/>
          <p:nvPr userDrawn="1"/>
        </p:nvSpPr>
        <p:spPr>
          <a:xfrm>
            <a:off x="376549" y="2250113"/>
            <a:ext cx="262783" cy="247764"/>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 Placeholder 20">
            <a:extLst>
              <a:ext uri="{FF2B5EF4-FFF2-40B4-BE49-F238E27FC236}">
                <a16:creationId xmlns:a16="http://schemas.microsoft.com/office/drawing/2014/main" id="{6C59BB56-2110-42CC-9E97-9F1D19C237FF}"/>
              </a:ext>
            </a:extLst>
          </p:cNvPr>
          <p:cNvSpPr>
            <a:spLocks noGrp="1"/>
          </p:cNvSpPr>
          <p:nvPr>
            <p:ph type="body" sz="quarter" idx="13"/>
          </p:nvPr>
        </p:nvSpPr>
        <p:spPr>
          <a:xfrm>
            <a:off x="1828800" y="3497263"/>
            <a:ext cx="3649663" cy="353537"/>
          </a:xfrm>
        </p:spPr>
        <p:txBody>
          <a:bodyPr>
            <a:normAutofit/>
          </a:bodyPr>
          <a:lstStyle>
            <a:lvl1pPr marL="0" indent="0" algn="l">
              <a:buNone/>
              <a:defRPr sz="1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Google Shape;20;p2">
            <a:extLst>
              <a:ext uri="{FF2B5EF4-FFF2-40B4-BE49-F238E27FC236}">
                <a16:creationId xmlns:a16="http://schemas.microsoft.com/office/drawing/2014/main" id="{1C6AC979-73F0-412D-B546-82CD12F7B057}"/>
              </a:ext>
            </a:extLst>
          </p:cNvPr>
          <p:cNvSpPr/>
          <p:nvPr userDrawn="1"/>
        </p:nvSpPr>
        <p:spPr>
          <a:xfrm>
            <a:off x="7895476" y="3928063"/>
            <a:ext cx="1370700" cy="13707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Tree>
    <p:extLst>
      <p:ext uri="{BB962C8B-B14F-4D97-AF65-F5344CB8AC3E}">
        <p14:creationId xmlns:p14="http://schemas.microsoft.com/office/powerpoint/2010/main" val="421496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Google Shape;48;p4">
            <a:extLst>
              <a:ext uri="{FF2B5EF4-FFF2-40B4-BE49-F238E27FC236}">
                <a16:creationId xmlns:a16="http://schemas.microsoft.com/office/drawing/2014/main" id="{D078EE1A-5C1F-4B4C-BD1C-24B69EBB85D0}"/>
              </a:ext>
            </a:extLst>
          </p:cNvPr>
          <p:cNvSpPr/>
          <p:nvPr userDrawn="1"/>
        </p:nvSpPr>
        <p:spPr>
          <a:xfrm>
            <a:off x="8334450" y="4139625"/>
            <a:ext cx="424800" cy="42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p4">
            <a:extLst>
              <a:ext uri="{FF2B5EF4-FFF2-40B4-BE49-F238E27FC236}">
                <a16:creationId xmlns:a16="http://schemas.microsoft.com/office/drawing/2014/main" id="{04931AAF-D22F-4ACD-AD6E-D893F55612FC}"/>
              </a:ext>
            </a:extLst>
          </p:cNvPr>
          <p:cNvSpPr/>
          <p:nvPr userDrawn="1"/>
        </p:nvSpPr>
        <p:spPr>
          <a:xfrm>
            <a:off x="4047750" y="453433"/>
            <a:ext cx="1048500" cy="10485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p4">
            <a:extLst>
              <a:ext uri="{FF2B5EF4-FFF2-40B4-BE49-F238E27FC236}">
                <a16:creationId xmlns:a16="http://schemas.microsoft.com/office/drawing/2014/main" id="{27F1C970-A6B0-4F2B-A82F-99BD57695F71}"/>
              </a:ext>
            </a:extLst>
          </p:cNvPr>
          <p:cNvSpPr txBox="1">
            <a:spLocks noGrp="1"/>
          </p:cNvSpPr>
          <p:nvPr>
            <p:ph type="body" idx="1"/>
          </p:nvPr>
        </p:nvSpPr>
        <p:spPr>
          <a:xfrm>
            <a:off x="1811965" y="1647929"/>
            <a:ext cx="5521775" cy="3019529"/>
          </a:xfrm>
          <a:prstGeom prst="rect">
            <a:avLst/>
          </a:prstGeom>
        </p:spPr>
        <p:txBody>
          <a:bodyPr spcFirstLastPara="1" wrap="square" lIns="91425" tIns="91425" rIns="91425" bIns="91425" anchor="t" anchorCtr="0">
            <a:noAutofit/>
          </a:bodyPr>
          <a:lstStyle>
            <a:lvl1pPr marL="76200" lvl="0" indent="0" algn="ctr" rtl="0">
              <a:spcBef>
                <a:spcPts val="600"/>
              </a:spcBef>
              <a:spcAft>
                <a:spcPts val="0"/>
              </a:spcAft>
              <a:buSzPts val="2400"/>
              <a:buNone/>
              <a:defRPr sz="2400" b="1">
                <a:solidFill>
                  <a:schemeClr val="tx1"/>
                </a:solidFill>
                <a:latin typeface="Arial" panose="020B0604020202020204" pitchFamily="34" charset="0"/>
                <a:cs typeface="Arial" panose="020B0604020202020204" pitchFamily="34" charset="0"/>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dirty="0"/>
          </a:p>
        </p:txBody>
      </p:sp>
      <p:sp>
        <p:nvSpPr>
          <p:cNvPr id="8" name="Google Shape;52;p4">
            <a:extLst>
              <a:ext uri="{FF2B5EF4-FFF2-40B4-BE49-F238E27FC236}">
                <a16:creationId xmlns:a16="http://schemas.microsoft.com/office/drawing/2014/main" id="{FA1A9922-C03B-4907-8E24-3F2E45548CCC}"/>
              </a:ext>
            </a:extLst>
          </p:cNvPr>
          <p:cNvSpPr txBox="1"/>
          <p:nvPr userDrawn="1"/>
        </p:nvSpPr>
        <p:spPr>
          <a:xfrm>
            <a:off x="3593400" y="429677"/>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dirty="0">
                <a:solidFill>
                  <a:srgbClr val="FFFFFF"/>
                </a:solidFill>
                <a:latin typeface="Arial" panose="020B0604020202020204" pitchFamily="34" charset="0"/>
                <a:ea typeface="Nixie One"/>
                <a:cs typeface="Arial" panose="020B0604020202020204" pitchFamily="34" charset="0"/>
                <a:sym typeface="Nixie One"/>
              </a:rPr>
              <a:t>“</a:t>
            </a:r>
            <a:endParaRPr sz="9600" dirty="0">
              <a:solidFill>
                <a:srgbClr val="FFFFFF"/>
              </a:solidFill>
              <a:latin typeface="Arial" panose="020B0604020202020204" pitchFamily="34" charset="0"/>
              <a:ea typeface="Nixie One"/>
              <a:cs typeface="Arial" panose="020B0604020202020204" pitchFamily="34" charset="0"/>
              <a:sym typeface="Nixie One"/>
            </a:endParaRPr>
          </a:p>
        </p:txBody>
      </p:sp>
      <p:sp>
        <p:nvSpPr>
          <p:cNvPr id="9" name="Google Shape;53;p4">
            <a:extLst>
              <a:ext uri="{FF2B5EF4-FFF2-40B4-BE49-F238E27FC236}">
                <a16:creationId xmlns:a16="http://schemas.microsoft.com/office/drawing/2014/main" id="{F6F8AABD-0C08-4C65-94D8-6A9DCB2F0513}"/>
              </a:ext>
            </a:extLst>
          </p:cNvPr>
          <p:cNvSpPr/>
          <p:nvPr userDrawn="1"/>
        </p:nvSpPr>
        <p:spPr>
          <a:xfrm>
            <a:off x="229225" y="2988350"/>
            <a:ext cx="802800" cy="8031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p4">
            <a:extLst>
              <a:ext uri="{FF2B5EF4-FFF2-40B4-BE49-F238E27FC236}">
                <a16:creationId xmlns:a16="http://schemas.microsoft.com/office/drawing/2014/main" id="{05194B7C-69D7-4BBD-97C4-A19C03D0245F}"/>
              </a:ext>
            </a:extLst>
          </p:cNvPr>
          <p:cNvSpPr/>
          <p:nvPr userDrawn="1"/>
        </p:nvSpPr>
        <p:spPr>
          <a:xfrm>
            <a:off x="-442225" y="3999900"/>
            <a:ext cx="1695900" cy="1695900"/>
          </a:xfrm>
          <a:prstGeom prst="donut">
            <a:avLst>
              <a:gd name="adj" fmla="val 1008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5;p4">
            <a:extLst>
              <a:ext uri="{FF2B5EF4-FFF2-40B4-BE49-F238E27FC236}">
                <a16:creationId xmlns:a16="http://schemas.microsoft.com/office/drawing/2014/main" id="{26B71803-36E7-44F4-8CA0-464CE0A22EB1}"/>
              </a:ext>
            </a:extLst>
          </p:cNvPr>
          <p:cNvSpPr/>
          <p:nvPr userDrawn="1"/>
        </p:nvSpPr>
        <p:spPr>
          <a:xfrm>
            <a:off x="1334025" y="-231725"/>
            <a:ext cx="1666800" cy="16668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p4">
            <a:extLst>
              <a:ext uri="{FF2B5EF4-FFF2-40B4-BE49-F238E27FC236}">
                <a16:creationId xmlns:a16="http://schemas.microsoft.com/office/drawing/2014/main" id="{28927C56-A246-4D2B-BC70-9F1E92772443}"/>
              </a:ext>
            </a:extLst>
          </p:cNvPr>
          <p:cNvSpPr/>
          <p:nvPr userDrawn="1"/>
        </p:nvSpPr>
        <p:spPr>
          <a:xfrm>
            <a:off x="550525" y="710300"/>
            <a:ext cx="481500" cy="481800"/>
          </a:xfrm>
          <a:prstGeom prst="donut">
            <a:avLst>
              <a:gd name="adj" fmla="val 372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p4">
            <a:extLst>
              <a:ext uri="{FF2B5EF4-FFF2-40B4-BE49-F238E27FC236}">
                <a16:creationId xmlns:a16="http://schemas.microsoft.com/office/drawing/2014/main" id="{13439E2A-9770-41A7-8138-06955505C5B2}"/>
              </a:ext>
            </a:extLst>
          </p:cNvPr>
          <p:cNvSpPr/>
          <p:nvPr userDrawn="1"/>
        </p:nvSpPr>
        <p:spPr>
          <a:xfrm>
            <a:off x="1032025" y="3791450"/>
            <a:ext cx="304800" cy="304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p4">
            <a:extLst>
              <a:ext uri="{FF2B5EF4-FFF2-40B4-BE49-F238E27FC236}">
                <a16:creationId xmlns:a16="http://schemas.microsoft.com/office/drawing/2014/main" id="{E25F85BA-29A3-4D1E-A702-805023B77E0F}"/>
              </a:ext>
            </a:extLst>
          </p:cNvPr>
          <p:cNvSpPr/>
          <p:nvPr userDrawn="1"/>
        </p:nvSpPr>
        <p:spPr>
          <a:xfrm>
            <a:off x="1217050" y="1311325"/>
            <a:ext cx="304800" cy="304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p4">
            <a:extLst>
              <a:ext uri="{FF2B5EF4-FFF2-40B4-BE49-F238E27FC236}">
                <a16:creationId xmlns:a16="http://schemas.microsoft.com/office/drawing/2014/main" id="{C1D7EBE7-CAF1-47D1-BCA3-87C0CB348B84}"/>
              </a:ext>
            </a:extLst>
          </p:cNvPr>
          <p:cNvSpPr/>
          <p:nvPr userDrawn="1"/>
        </p:nvSpPr>
        <p:spPr>
          <a:xfrm>
            <a:off x="7744475" y="1473300"/>
            <a:ext cx="1048500" cy="10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p4">
            <a:extLst>
              <a:ext uri="{FF2B5EF4-FFF2-40B4-BE49-F238E27FC236}">
                <a16:creationId xmlns:a16="http://schemas.microsoft.com/office/drawing/2014/main" id="{B6EE0B05-8BD5-4473-924C-E89651E04791}"/>
              </a:ext>
            </a:extLst>
          </p:cNvPr>
          <p:cNvSpPr/>
          <p:nvPr userDrawn="1"/>
        </p:nvSpPr>
        <p:spPr>
          <a:xfrm>
            <a:off x="8050675" y="2042175"/>
            <a:ext cx="1520100" cy="1520100"/>
          </a:xfrm>
          <a:prstGeom prst="donut">
            <a:avLst>
              <a:gd name="adj" fmla="val 502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p4">
            <a:extLst>
              <a:ext uri="{FF2B5EF4-FFF2-40B4-BE49-F238E27FC236}">
                <a16:creationId xmlns:a16="http://schemas.microsoft.com/office/drawing/2014/main" id="{407513AE-BC8A-41CD-A7DB-2EC27DCC75F1}"/>
              </a:ext>
            </a:extLst>
          </p:cNvPr>
          <p:cNvSpPr/>
          <p:nvPr userDrawn="1"/>
        </p:nvSpPr>
        <p:spPr>
          <a:xfrm>
            <a:off x="7969775" y="3713850"/>
            <a:ext cx="597900" cy="598200"/>
          </a:xfrm>
          <a:prstGeom prst="donut">
            <a:avLst>
              <a:gd name="adj" fmla="val 4398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p4">
            <a:extLst>
              <a:ext uri="{FF2B5EF4-FFF2-40B4-BE49-F238E27FC236}">
                <a16:creationId xmlns:a16="http://schemas.microsoft.com/office/drawing/2014/main" id="{50508481-0004-4FD9-86D0-7777C787DFE9}"/>
              </a:ext>
            </a:extLst>
          </p:cNvPr>
          <p:cNvSpPr/>
          <p:nvPr userDrawn="1"/>
        </p:nvSpPr>
        <p:spPr>
          <a:xfrm>
            <a:off x="8608775" y="1192100"/>
            <a:ext cx="184200" cy="184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15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85F501-9802-4D0E-88C4-EB6FA68BB30C}"/>
              </a:ext>
            </a:extLst>
          </p:cNvPr>
          <p:cNvSpPr>
            <a:spLocks noGrp="1"/>
          </p:cNvSpPr>
          <p:nvPr>
            <p:ph type="ftr" sz="quarter" idx="11"/>
          </p:nvPr>
        </p:nvSpPr>
        <p:spPr>
          <a:xfrm>
            <a:off x="2735580" y="4409123"/>
            <a:ext cx="3672840" cy="597217"/>
          </a:xfrm>
          <a:prstGeom prst="rect">
            <a:avLst/>
          </a:prstGeom>
        </p:spPr>
        <p:txBody>
          <a:bodyPr/>
          <a:lstStyle>
            <a:lvl1pPr algn="ctr">
              <a:defRPr sz="1800" b="1">
                <a:solidFill>
                  <a:schemeClr val="tx1"/>
                </a:solidFill>
              </a:defRPr>
            </a:lvl1pPr>
          </a:lstStyle>
          <a:p>
            <a:endParaRPr lang="en-US"/>
          </a:p>
        </p:txBody>
      </p:sp>
      <p:sp>
        <p:nvSpPr>
          <p:cNvPr id="8" name="Google Shape;160;p10">
            <a:extLst>
              <a:ext uri="{FF2B5EF4-FFF2-40B4-BE49-F238E27FC236}">
                <a16:creationId xmlns:a16="http://schemas.microsoft.com/office/drawing/2014/main" id="{F1790947-0F72-4200-913A-F3D445D30C65}"/>
              </a:ext>
            </a:extLst>
          </p:cNvPr>
          <p:cNvSpPr/>
          <p:nvPr userDrawn="1"/>
        </p:nvSpPr>
        <p:spPr>
          <a:xfrm rot="10800000">
            <a:off x="-153147" y="-444547"/>
            <a:ext cx="1128300" cy="11283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1;p10">
            <a:extLst>
              <a:ext uri="{FF2B5EF4-FFF2-40B4-BE49-F238E27FC236}">
                <a16:creationId xmlns:a16="http://schemas.microsoft.com/office/drawing/2014/main" id="{A56ED661-DEA6-439E-88A2-AFEA87E4182B}"/>
              </a:ext>
            </a:extLst>
          </p:cNvPr>
          <p:cNvSpPr/>
          <p:nvPr userDrawn="1"/>
        </p:nvSpPr>
        <p:spPr>
          <a:xfrm rot="10800000">
            <a:off x="8012016" y="133391"/>
            <a:ext cx="434700" cy="434700"/>
          </a:xfrm>
          <a:prstGeom prst="donut">
            <a:avLst>
              <a:gd name="adj" fmla="val 8754"/>
            </a:avLst>
          </a:prstGeom>
          <a:solidFill>
            <a:srgbClr val="65BB48">
              <a:alpha val="86670"/>
            </a:srgbClr>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p10">
            <a:extLst>
              <a:ext uri="{FF2B5EF4-FFF2-40B4-BE49-F238E27FC236}">
                <a16:creationId xmlns:a16="http://schemas.microsoft.com/office/drawing/2014/main" id="{0826DB34-17B1-4695-84CD-4BE22D6FC465}"/>
              </a:ext>
            </a:extLst>
          </p:cNvPr>
          <p:cNvSpPr/>
          <p:nvPr userDrawn="1"/>
        </p:nvSpPr>
        <p:spPr>
          <a:xfrm rot="10800000">
            <a:off x="8512150" y="133404"/>
            <a:ext cx="811200" cy="811200"/>
          </a:xfrm>
          <a:prstGeom prst="donut">
            <a:avLst>
              <a:gd name="adj" fmla="val 39163"/>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5;p10">
            <a:extLst>
              <a:ext uri="{FF2B5EF4-FFF2-40B4-BE49-F238E27FC236}">
                <a16:creationId xmlns:a16="http://schemas.microsoft.com/office/drawing/2014/main" id="{7FAFBE35-5242-4F1A-998C-83F886FE4F3D}"/>
              </a:ext>
            </a:extLst>
          </p:cNvPr>
          <p:cNvSpPr/>
          <p:nvPr userDrawn="1"/>
        </p:nvSpPr>
        <p:spPr>
          <a:xfrm rot="10800000">
            <a:off x="748825" y="4695050"/>
            <a:ext cx="345000" cy="345000"/>
          </a:xfrm>
          <a:prstGeom prst="donut">
            <a:avLst>
              <a:gd name="adj" fmla="val 30568"/>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6;p10">
            <a:extLst>
              <a:ext uri="{FF2B5EF4-FFF2-40B4-BE49-F238E27FC236}">
                <a16:creationId xmlns:a16="http://schemas.microsoft.com/office/drawing/2014/main" id="{B251FE56-3CCB-4F94-A223-F5444B64FDD8}"/>
              </a:ext>
            </a:extLst>
          </p:cNvPr>
          <p:cNvSpPr/>
          <p:nvPr userDrawn="1"/>
        </p:nvSpPr>
        <p:spPr>
          <a:xfrm rot="10800000">
            <a:off x="-107786" y="4259033"/>
            <a:ext cx="663000" cy="6630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7;p10">
            <a:extLst>
              <a:ext uri="{FF2B5EF4-FFF2-40B4-BE49-F238E27FC236}">
                <a16:creationId xmlns:a16="http://schemas.microsoft.com/office/drawing/2014/main" id="{96C146EC-54F8-4FA3-BAE0-CF03746855C2}"/>
              </a:ext>
            </a:extLst>
          </p:cNvPr>
          <p:cNvSpPr/>
          <p:nvPr userDrawn="1"/>
        </p:nvSpPr>
        <p:spPr>
          <a:xfrm rot="10800000">
            <a:off x="-316662" y="3443534"/>
            <a:ext cx="506100" cy="5061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8;p10">
            <a:extLst>
              <a:ext uri="{FF2B5EF4-FFF2-40B4-BE49-F238E27FC236}">
                <a16:creationId xmlns:a16="http://schemas.microsoft.com/office/drawing/2014/main" id="{697AB188-DBDB-4EB5-8D73-8244B3E49FE5}"/>
              </a:ext>
            </a:extLst>
          </p:cNvPr>
          <p:cNvSpPr/>
          <p:nvPr userDrawn="1"/>
        </p:nvSpPr>
        <p:spPr>
          <a:xfrm rot="10800000">
            <a:off x="-226170" y="4140650"/>
            <a:ext cx="899400" cy="8994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9;p10">
            <a:extLst>
              <a:ext uri="{FF2B5EF4-FFF2-40B4-BE49-F238E27FC236}">
                <a16:creationId xmlns:a16="http://schemas.microsoft.com/office/drawing/2014/main" id="{481B1FE2-6045-45F3-A64E-21A2D8BC16E0}"/>
              </a:ext>
            </a:extLst>
          </p:cNvPr>
          <p:cNvSpPr/>
          <p:nvPr userDrawn="1"/>
        </p:nvSpPr>
        <p:spPr>
          <a:xfrm rot="10800000">
            <a:off x="8700641" y="1100250"/>
            <a:ext cx="333300" cy="333300"/>
          </a:xfrm>
          <a:prstGeom prst="ellipse">
            <a:avLst/>
          </a:prstGeom>
          <a:solidFill>
            <a:schemeClr val="accent5">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567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85F501-9802-4D0E-88C4-EB6FA68BB30C}"/>
              </a:ext>
            </a:extLst>
          </p:cNvPr>
          <p:cNvSpPr>
            <a:spLocks noGrp="1"/>
          </p:cNvSpPr>
          <p:nvPr>
            <p:ph type="ftr" sz="quarter" idx="11"/>
          </p:nvPr>
        </p:nvSpPr>
        <p:spPr>
          <a:xfrm>
            <a:off x="2735580" y="4409123"/>
            <a:ext cx="3672840" cy="597217"/>
          </a:xfrm>
          <a:prstGeom prst="rect">
            <a:avLst/>
          </a:prstGeom>
        </p:spPr>
        <p:txBody>
          <a:bodyPr/>
          <a:lstStyle>
            <a:lvl1pPr algn="ctr">
              <a:defRPr sz="1800" b="1">
                <a:solidFill>
                  <a:schemeClr val="tx1"/>
                </a:solidFill>
              </a:defRPr>
            </a:lvl1pPr>
          </a:lstStyle>
          <a:p>
            <a:endParaRPr lang="en-US"/>
          </a:p>
        </p:txBody>
      </p:sp>
      <p:sp>
        <p:nvSpPr>
          <p:cNvPr id="8" name="Google Shape;160;p10">
            <a:extLst>
              <a:ext uri="{FF2B5EF4-FFF2-40B4-BE49-F238E27FC236}">
                <a16:creationId xmlns:a16="http://schemas.microsoft.com/office/drawing/2014/main" id="{F1790947-0F72-4200-913A-F3D445D30C65}"/>
              </a:ext>
            </a:extLst>
          </p:cNvPr>
          <p:cNvSpPr/>
          <p:nvPr userDrawn="1"/>
        </p:nvSpPr>
        <p:spPr>
          <a:xfrm rot="10800000">
            <a:off x="-564150" y="91311"/>
            <a:ext cx="1128300" cy="11283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6;p10">
            <a:extLst>
              <a:ext uri="{FF2B5EF4-FFF2-40B4-BE49-F238E27FC236}">
                <a16:creationId xmlns:a16="http://schemas.microsoft.com/office/drawing/2014/main" id="{B251FE56-3CCB-4F94-A223-F5444B64FDD8}"/>
              </a:ext>
            </a:extLst>
          </p:cNvPr>
          <p:cNvSpPr/>
          <p:nvPr userDrawn="1"/>
        </p:nvSpPr>
        <p:spPr>
          <a:xfrm rot="10800000">
            <a:off x="-331500" y="315056"/>
            <a:ext cx="663000" cy="6630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8;p10">
            <a:extLst>
              <a:ext uri="{FF2B5EF4-FFF2-40B4-BE49-F238E27FC236}">
                <a16:creationId xmlns:a16="http://schemas.microsoft.com/office/drawing/2014/main" id="{697AB188-DBDB-4EB5-8D73-8244B3E49FE5}"/>
              </a:ext>
            </a:extLst>
          </p:cNvPr>
          <p:cNvSpPr/>
          <p:nvPr userDrawn="1"/>
        </p:nvSpPr>
        <p:spPr>
          <a:xfrm rot="10800000">
            <a:off x="8694300" y="3734182"/>
            <a:ext cx="899400" cy="8994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9;p10">
            <a:extLst>
              <a:ext uri="{FF2B5EF4-FFF2-40B4-BE49-F238E27FC236}">
                <a16:creationId xmlns:a16="http://schemas.microsoft.com/office/drawing/2014/main" id="{481B1FE2-6045-45F3-A64E-21A2D8BC16E0}"/>
              </a:ext>
            </a:extLst>
          </p:cNvPr>
          <p:cNvSpPr/>
          <p:nvPr userDrawn="1"/>
        </p:nvSpPr>
        <p:spPr>
          <a:xfrm rot="10800000">
            <a:off x="556451" y="85366"/>
            <a:ext cx="333300" cy="333300"/>
          </a:xfrm>
          <a:prstGeom prst="ellipse">
            <a:avLst/>
          </a:prstGeom>
          <a:solidFill>
            <a:schemeClr val="accent5">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077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Google Shape;173;p11">
            <a:extLst>
              <a:ext uri="{FF2B5EF4-FFF2-40B4-BE49-F238E27FC236}">
                <a16:creationId xmlns:a16="http://schemas.microsoft.com/office/drawing/2014/main" id="{F810BEEF-1C3C-4F56-8EAD-9C4C9FAFDB4C}"/>
              </a:ext>
            </a:extLst>
          </p:cNvPr>
          <p:cNvSpPr/>
          <p:nvPr userDrawn="1"/>
        </p:nvSpPr>
        <p:spPr>
          <a:xfrm>
            <a:off x="-85541" y="273220"/>
            <a:ext cx="550500" cy="550500"/>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4;p11">
            <a:extLst>
              <a:ext uri="{FF2B5EF4-FFF2-40B4-BE49-F238E27FC236}">
                <a16:creationId xmlns:a16="http://schemas.microsoft.com/office/drawing/2014/main" id="{7EC2764D-42E0-4CFC-ADE4-482C531BDB09}"/>
              </a:ext>
            </a:extLst>
          </p:cNvPr>
          <p:cNvSpPr/>
          <p:nvPr userDrawn="1"/>
        </p:nvSpPr>
        <p:spPr>
          <a:xfrm>
            <a:off x="8920500" y="3426852"/>
            <a:ext cx="447000" cy="447000"/>
          </a:xfrm>
          <a:prstGeom prst="donut">
            <a:avLst>
              <a:gd name="adj" fmla="val 18608"/>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5;p11">
            <a:extLst>
              <a:ext uri="{FF2B5EF4-FFF2-40B4-BE49-F238E27FC236}">
                <a16:creationId xmlns:a16="http://schemas.microsoft.com/office/drawing/2014/main" id="{00A55B54-DA76-451B-8416-5EA34B34E7F8}"/>
              </a:ext>
            </a:extLst>
          </p:cNvPr>
          <p:cNvSpPr/>
          <p:nvPr userDrawn="1"/>
        </p:nvSpPr>
        <p:spPr>
          <a:xfrm>
            <a:off x="100425" y="-196925"/>
            <a:ext cx="741600" cy="741600"/>
          </a:xfrm>
          <a:prstGeom prst="donut">
            <a:avLst>
              <a:gd name="adj" fmla="val 37879"/>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p11">
            <a:extLst>
              <a:ext uri="{FF2B5EF4-FFF2-40B4-BE49-F238E27FC236}">
                <a16:creationId xmlns:a16="http://schemas.microsoft.com/office/drawing/2014/main" id="{37DEFDF0-256D-43F6-B392-0D721E802038}"/>
              </a:ext>
            </a:extLst>
          </p:cNvPr>
          <p:cNvSpPr/>
          <p:nvPr userDrawn="1"/>
        </p:nvSpPr>
        <p:spPr>
          <a:xfrm>
            <a:off x="389603" y="469865"/>
            <a:ext cx="188100" cy="1881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7;p11">
            <a:extLst>
              <a:ext uri="{FF2B5EF4-FFF2-40B4-BE49-F238E27FC236}">
                <a16:creationId xmlns:a16="http://schemas.microsoft.com/office/drawing/2014/main" id="{48628057-BB64-4C75-91BE-AE9F11C3E660}"/>
              </a:ext>
            </a:extLst>
          </p:cNvPr>
          <p:cNvSpPr/>
          <p:nvPr userDrawn="1"/>
        </p:nvSpPr>
        <p:spPr>
          <a:xfrm>
            <a:off x="8333725" y="4482500"/>
            <a:ext cx="978600" cy="9786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p11">
            <a:extLst>
              <a:ext uri="{FF2B5EF4-FFF2-40B4-BE49-F238E27FC236}">
                <a16:creationId xmlns:a16="http://schemas.microsoft.com/office/drawing/2014/main" id="{281A9EB1-9625-48AC-A041-8262C8C72265}"/>
              </a:ext>
            </a:extLst>
          </p:cNvPr>
          <p:cNvSpPr/>
          <p:nvPr userDrawn="1"/>
        </p:nvSpPr>
        <p:spPr>
          <a:xfrm>
            <a:off x="441866" y="4944750"/>
            <a:ext cx="397500" cy="397500"/>
          </a:xfrm>
          <a:prstGeom prst="donut">
            <a:avLst>
              <a:gd name="adj" fmla="val 8754"/>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9;p11">
            <a:extLst>
              <a:ext uri="{FF2B5EF4-FFF2-40B4-BE49-F238E27FC236}">
                <a16:creationId xmlns:a16="http://schemas.microsoft.com/office/drawing/2014/main" id="{11D59FA2-06A6-4401-8FB2-8F7A53FD2830}"/>
              </a:ext>
            </a:extLst>
          </p:cNvPr>
          <p:cNvSpPr/>
          <p:nvPr userDrawn="1"/>
        </p:nvSpPr>
        <p:spPr>
          <a:xfrm>
            <a:off x="8956300" y="4058696"/>
            <a:ext cx="287100" cy="287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p11">
            <a:extLst>
              <a:ext uri="{FF2B5EF4-FFF2-40B4-BE49-F238E27FC236}">
                <a16:creationId xmlns:a16="http://schemas.microsoft.com/office/drawing/2014/main" id="{3AB899C7-2A73-425E-B37D-483E2BD66E4D}"/>
              </a:ext>
            </a:extLst>
          </p:cNvPr>
          <p:cNvSpPr/>
          <p:nvPr userDrawn="1"/>
        </p:nvSpPr>
        <p:spPr>
          <a:xfrm>
            <a:off x="-164200" y="4277700"/>
            <a:ext cx="741600" cy="741600"/>
          </a:xfrm>
          <a:prstGeom prst="donut">
            <a:avLst>
              <a:gd name="adj" fmla="val 39163"/>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p11">
            <a:extLst>
              <a:ext uri="{FF2B5EF4-FFF2-40B4-BE49-F238E27FC236}">
                <a16:creationId xmlns:a16="http://schemas.microsoft.com/office/drawing/2014/main" id="{829DA7AF-5728-4C6F-975D-77CBD77AA2B3}"/>
              </a:ext>
            </a:extLst>
          </p:cNvPr>
          <p:cNvSpPr/>
          <p:nvPr userDrawn="1"/>
        </p:nvSpPr>
        <p:spPr>
          <a:xfrm>
            <a:off x="8568725" y="4717500"/>
            <a:ext cx="508500" cy="5085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2;p11">
            <a:extLst>
              <a:ext uri="{FF2B5EF4-FFF2-40B4-BE49-F238E27FC236}">
                <a16:creationId xmlns:a16="http://schemas.microsoft.com/office/drawing/2014/main" id="{EF0A5673-D6EE-41EF-A259-F26270ED401A}"/>
              </a:ext>
            </a:extLst>
          </p:cNvPr>
          <p:cNvSpPr/>
          <p:nvPr userDrawn="1"/>
        </p:nvSpPr>
        <p:spPr>
          <a:xfrm>
            <a:off x="8342946" y="0"/>
            <a:ext cx="304800" cy="304800"/>
          </a:xfrm>
          <a:prstGeom prst="donut">
            <a:avLst>
              <a:gd name="adj" fmla="val 30568"/>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p11">
            <a:extLst>
              <a:ext uri="{FF2B5EF4-FFF2-40B4-BE49-F238E27FC236}">
                <a16:creationId xmlns:a16="http://schemas.microsoft.com/office/drawing/2014/main" id="{6E943F04-83FD-4A83-8698-1905F625E9C8}"/>
              </a:ext>
            </a:extLst>
          </p:cNvPr>
          <p:cNvSpPr/>
          <p:nvPr userDrawn="1"/>
        </p:nvSpPr>
        <p:spPr>
          <a:xfrm>
            <a:off x="8553248" y="328373"/>
            <a:ext cx="585600" cy="5856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4;p11">
            <a:extLst>
              <a:ext uri="{FF2B5EF4-FFF2-40B4-BE49-F238E27FC236}">
                <a16:creationId xmlns:a16="http://schemas.microsoft.com/office/drawing/2014/main" id="{AF6C7FD1-64B3-4173-9A91-253FE6C1F2B4}"/>
              </a:ext>
            </a:extLst>
          </p:cNvPr>
          <p:cNvSpPr/>
          <p:nvPr userDrawn="1"/>
        </p:nvSpPr>
        <p:spPr>
          <a:xfrm>
            <a:off x="8920500" y="-223500"/>
            <a:ext cx="447000" cy="4470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5;p11">
            <a:extLst>
              <a:ext uri="{FF2B5EF4-FFF2-40B4-BE49-F238E27FC236}">
                <a16:creationId xmlns:a16="http://schemas.microsoft.com/office/drawing/2014/main" id="{ADF6F146-A219-4314-84CF-ED019E2B63D3}"/>
              </a:ext>
            </a:extLst>
          </p:cNvPr>
          <p:cNvSpPr/>
          <p:nvPr userDrawn="1"/>
        </p:nvSpPr>
        <p:spPr>
          <a:xfrm>
            <a:off x="8449000" y="224125"/>
            <a:ext cx="794400" cy="7944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6;p11">
            <a:extLst>
              <a:ext uri="{FF2B5EF4-FFF2-40B4-BE49-F238E27FC236}">
                <a16:creationId xmlns:a16="http://schemas.microsoft.com/office/drawing/2014/main" id="{93B36312-E7D0-4495-8073-CB1445C570B1}"/>
              </a:ext>
            </a:extLst>
          </p:cNvPr>
          <p:cNvSpPr/>
          <p:nvPr userDrawn="1"/>
        </p:nvSpPr>
        <p:spPr>
          <a:xfrm>
            <a:off x="100425" y="3830625"/>
            <a:ext cx="304800" cy="304800"/>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Google Shape;189;p12">
            <a:extLst>
              <a:ext uri="{FF2B5EF4-FFF2-40B4-BE49-F238E27FC236}">
                <a16:creationId xmlns:a16="http://schemas.microsoft.com/office/drawing/2014/main" id="{799A1787-C5C2-4E6C-9D1A-178A5EB45A1E}"/>
              </a:ext>
            </a:extLst>
          </p:cNvPr>
          <p:cNvSpPr/>
          <p:nvPr userDrawn="1"/>
        </p:nvSpPr>
        <p:spPr>
          <a:xfrm>
            <a:off x="419100" y="-1581150"/>
            <a:ext cx="8305800" cy="83058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58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991E0B-0854-47FB-BDDF-B0DBD43F7F72}"/>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7465" r="2074"/>
          <a:stretch/>
        </p:blipFill>
        <p:spPr>
          <a:xfrm>
            <a:off x="0" y="0"/>
            <a:ext cx="9144000" cy="5144196"/>
          </a:xfrm>
          <a:prstGeom prst="rect">
            <a:avLst/>
          </a:prstGeom>
        </p:spPr>
      </p:pic>
      <p:sp>
        <p:nvSpPr>
          <p:cNvPr id="2" name="Title 1">
            <a:extLst>
              <a:ext uri="{FF2B5EF4-FFF2-40B4-BE49-F238E27FC236}">
                <a16:creationId xmlns:a16="http://schemas.microsoft.com/office/drawing/2014/main" id="{73139F43-B070-40C5-B60F-F8435F2AFFDC}"/>
              </a:ext>
            </a:extLst>
          </p:cNvPr>
          <p:cNvSpPr>
            <a:spLocks noGrp="1"/>
          </p:cNvSpPr>
          <p:nvPr>
            <p:ph type="ctrTitle"/>
          </p:nvPr>
        </p:nvSpPr>
        <p:spPr>
          <a:xfrm>
            <a:off x="922020" y="750570"/>
            <a:ext cx="6858000" cy="449580"/>
          </a:xfrm>
        </p:spPr>
        <p:txBody>
          <a:bodyPr anchor="b">
            <a:normAutofit/>
          </a:bodyPr>
          <a:lstStyle>
            <a:lvl1pPr algn="l">
              <a:defRPr sz="3200"/>
            </a:lvl1pPr>
          </a:lstStyle>
          <a:p>
            <a:r>
              <a:rPr lang="en-US"/>
              <a:t>Click to edit Master title style</a:t>
            </a:r>
          </a:p>
        </p:txBody>
      </p:sp>
      <p:sp>
        <p:nvSpPr>
          <p:cNvPr id="3" name="Subtitle 2">
            <a:extLst>
              <a:ext uri="{FF2B5EF4-FFF2-40B4-BE49-F238E27FC236}">
                <a16:creationId xmlns:a16="http://schemas.microsoft.com/office/drawing/2014/main" id="{9729B9BD-626E-4171-A6AB-05F9B54AEA92}"/>
              </a:ext>
            </a:extLst>
          </p:cNvPr>
          <p:cNvSpPr>
            <a:spLocks noGrp="1"/>
          </p:cNvSpPr>
          <p:nvPr>
            <p:ph type="subTitle" idx="1"/>
          </p:nvPr>
        </p:nvSpPr>
        <p:spPr>
          <a:xfrm>
            <a:off x="922020" y="1215390"/>
            <a:ext cx="6858000" cy="44958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Google Shape;17;p2">
            <a:extLst>
              <a:ext uri="{FF2B5EF4-FFF2-40B4-BE49-F238E27FC236}">
                <a16:creationId xmlns:a16="http://schemas.microsoft.com/office/drawing/2014/main" id="{8C34923A-A5D8-4C26-88AA-468C96F84DFB}"/>
              </a:ext>
            </a:extLst>
          </p:cNvPr>
          <p:cNvSpPr/>
          <p:nvPr userDrawn="1"/>
        </p:nvSpPr>
        <p:spPr>
          <a:xfrm>
            <a:off x="137775" y="3193200"/>
            <a:ext cx="657600" cy="6576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p2">
            <a:extLst>
              <a:ext uri="{FF2B5EF4-FFF2-40B4-BE49-F238E27FC236}">
                <a16:creationId xmlns:a16="http://schemas.microsoft.com/office/drawing/2014/main" id="{3DE2645B-C47A-444F-83D5-58E182EA3D11}"/>
              </a:ext>
            </a:extLst>
          </p:cNvPr>
          <p:cNvSpPr/>
          <p:nvPr userDrawn="1"/>
        </p:nvSpPr>
        <p:spPr>
          <a:xfrm>
            <a:off x="376550" y="4217275"/>
            <a:ext cx="1207800" cy="1207800"/>
          </a:xfrm>
          <a:prstGeom prst="donut">
            <a:avLst>
              <a:gd name="adj" fmla="val 42915"/>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p2">
            <a:extLst>
              <a:ext uri="{FF2B5EF4-FFF2-40B4-BE49-F238E27FC236}">
                <a16:creationId xmlns:a16="http://schemas.microsoft.com/office/drawing/2014/main" id="{B798A99B-6DAA-4545-9430-D07EB63B51FC}"/>
              </a:ext>
            </a:extLst>
          </p:cNvPr>
          <p:cNvSpPr/>
          <p:nvPr userDrawn="1"/>
        </p:nvSpPr>
        <p:spPr>
          <a:xfrm>
            <a:off x="7168425" y="4269265"/>
            <a:ext cx="657600" cy="6576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p2">
            <a:extLst>
              <a:ext uri="{FF2B5EF4-FFF2-40B4-BE49-F238E27FC236}">
                <a16:creationId xmlns:a16="http://schemas.microsoft.com/office/drawing/2014/main" id="{85F8B89E-2E17-4FA7-99AE-D0A31B30EA5F}"/>
              </a:ext>
            </a:extLst>
          </p:cNvPr>
          <p:cNvSpPr/>
          <p:nvPr userDrawn="1"/>
        </p:nvSpPr>
        <p:spPr>
          <a:xfrm>
            <a:off x="-122175" y="2933250"/>
            <a:ext cx="1177500" cy="11775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p2">
            <a:extLst>
              <a:ext uri="{FF2B5EF4-FFF2-40B4-BE49-F238E27FC236}">
                <a16:creationId xmlns:a16="http://schemas.microsoft.com/office/drawing/2014/main" id="{BA54429A-CE68-4899-80D0-5FB548DEA621}"/>
              </a:ext>
            </a:extLst>
          </p:cNvPr>
          <p:cNvSpPr/>
          <p:nvPr userDrawn="1"/>
        </p:nvSpPr>
        <p:spPr>
          <a:xfrm>
            <a:off x="7073875" y="4174715"/>
            <a:ext cx="846600" cy="8466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p2">
            <a:extLst>
              <a:ext uri="{FF2B5EF4-FFF2-40B4-BE49-F238E27FC236}">
                <a16:creationId xmlns:a16="http://schemas.microsoft.com/office/drawing/2014/main" id="{4398993B-B646-48CB-9C6F-C38FA6E13640}"/>
              </a:ext>
            </a:extLst>
          </p:cNvPr>
          <p:cNvSpPr/>
          <p:nvPr userDrawn="1"/>
        </p:nvSpPr>
        <p:spPr>
          <a:xfrm>
            <a:off x="7958671" y="3871703"/>
            <a:ext cx="206100" cy="206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p2">
            <a:extLst>
              <a:ext uri="{FF2B5EF4-FFF2-40B4-BE49-F238E27FC236}">
                <a16:creationId xmlns:a16="http://schemas.microsoft.com/office/drawing/2014/main" id="{0428B23F-93D5-4CE1-AED2-DC8644402B3D}"/>
              </a:ext>
            </a:extLst>
          </p:cNvPr>
          <p:cNvSpPr/>
          <p:nvPr userDrawn="1"/>
        </p:nvSpPr>
        <p:spPr>
          <a:xfrm>
            <a:off x="376549" y="2250113"/>
            <a:ext cx="262783" cy="247764"/>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 Placeholder 20">
            <a:extLst>
              <a:ext uri="{FF2B5EF4-FFF2-40B4-BE49-F238E27FC236}">
                <a16:creationId xmlns:a16="http://schemas.microsoft.com/office/drawing/2014/main" id="{6C59BB56-2110-42CC-9E97-9F1D19C237FF}"/>
              </a:ext>
            </a:extLst>
          </p:cNvPr>
          <p:cNvSpPr>
            <a:spLocks noGrp="1"/>
          </p:cNvSpPr>
          <p:nvPr>
            <p:ph type="body" sz="quarter" idx="13"/>
          </p:nvPr>
        </p:nvSpPr>
        <p:spPr>
          <a:xfrm>
            <a:off x="1828800" y="3497263"/>
            <a:ext cx="3649663" cy="353537"/>
          </a:xfrm>
        </p:spPr>
        <p:txBody>
          <a:bodyPr>
            <a:normAutofit/>
          </a:bodyPr>
          <a:lstStyle>
            <a:lvl1pPr marL="0" indent="0" algn="l">
              <a:buNone/>
              <a:defRPr sz="1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7" name="Google Shape;20;p2">
            <a:extLst>
              <a:ext uri="{FF2B5EF4-FFF2-40B4-BE49-F238E27FC236}">
                <a16:creationId xmlns:a16="http://schemas.microsoft.com/office/drawing/2014/main" id="{8A98E7E2-C69C-47E6-9633-31D9FF50B5CE}"/>
              </a:ext>
            </a:extLst>
          </p:cNvPr>
          <p:cNvSpPr/>
          <p:nvPr userDrawn="1"/>
        </p:nvSpPr>
        <p:spPr>
          <a:xfrm>
            <a:off x="7895476" y="3928063"/>
            <a:ext cx="1370700" cy="13707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Tree>
    <p:extLst>
      <p:ext uri="{BB962C8B-B14F-4D97-AF65-F5344CB8AC3E}">
        <p14:creationId xmlns:p14="http://schemas.microsoft.com/office/powerpoint/2010/main" val="344479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text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D0F7980-4CD3-4B0A-9B8C-FC5DF2DE3DCC}"/>
              </a:ext>
            </a:extLst>
          </p:cNvPr>
          <p:cNvSpPr>
            <a:spLocks noGrp="1"/>
          </p:cNvSpPr>
          <p:nvPr>
            <p:ph type="pic" idx="1"/>
          </p:nvPr>
        </p:nvSpPr>
        <p:spPr>
          <a:xfrm>
            <a:off x="259133" y="406300"/>
            <a:ext cx="3898392" cy="44152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87;p6">
            <a:extLst>
              <a:ext uri="{FF2B5EF4-FFF2-40B4-BE49-F238E27FC236}">
                <a16:creationId xmlns:a16="http://schemas.microsoft.com/office/drawing/2014/main" id="{EB923FAC-A251-4A58-A7B7-3812CBFC5D18}"/>
              </a:ext>
            </a:extLst>
          </p:cNvPr>
          <p:cNvSpPr/>
          <p:nvPr userDrawn="1"/>
        </p:nvSpPr>
        <p:spPr>
          <a:xfrm>
            <a:off x="8277280" y="-361100"/>
            <a:ext cx="978600" cy="978600"/>
          </a:xfrm>
          <a:prstGeom prst="donut">
            <a:avLst>
              <a:gd name="adj" fmla="val 3952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p6">
            <a:extLst>
              <a:ext uri="{FF2B5EF4-FFF2-40B4-BE49-F238E27FC236}">
                <a16:creationId xmlns:a16="http://schemas.microsoft.com/office/drawing/2014/main" id="{D7923177-FEA7-4DBE-B3A9-64E688E3DE51}"/>
              </a:ext>
            </a:extLst>
          </p:cNvPr>
          <p:cNvSpPr/>
          <p:nvPr userDrawn="1"/>
        </p:nvSpPr>
        <p:spPr>
          <a:xfrm>
            <a:off x="-351475" y="3802154"/>
            <a:ext cx="1019400" cy="1019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p6">
            <a:extLst>
              <a:ext uri="{FF2B5EF4-FFF2-40B4-BE49-F238E27FC236}">
                <a16:creationId xmlns:a16="http://schemas.microsoft.com/office/drawing/2014/main" id="{D6D885A9-82B4-4634-95F3-6D7B429078F2}"/>
              </a:ext>
            </a:extLst>
          </p:cNvPr>
          <p:cNvSpPr/>
          <p:nvPr userDrawn="1"/>
        </p:nvSpPr>
        <p:spPr>
          <a:xfrm>
            <a:off x="400650" y="3364424"/>
            <a:ext cx="361500" cy="361500"/>
          </a:xfrm>
          <a:prstGeom prst="donut">
            <a:avLst>
              <a:gd name="adj" fmla="val 2995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p6">
            <a:extLst>
              <a:ext uri="{FF2B5EF4-FFF2-40B4-BE49-F238E27FC236}">
                <a16:creationId xmlns:a16="http://schemas.microsoft.com/office/drawing/2014/main" id="{EFB7BDA0-4FA4-4EC6-8BD0-FF36D5D5934D}"/>
              </a:ext>
            </a:extLst>
          </p:cNvPr>
          <p:cNvSpPr/>
          <p:nvPr userDrawn="1"/>
        </p:nvSpPr>
        <p:spPr>
          <a:xfrm>
            <a:off x="7826030" y="395225"/>
            <a:ext cx="274200" cy="273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1;p6">
            <a:extLst>
              <a:ext uri="{FF2B5EF4-FFF2-40B4-BE49-F238E27FC236}">
                <a16:creationId xmlns:a16="http://schemas.microsoft.com/office/drawing/2014/main" id="{7D5CE0B1-BCE8-4B1A-8F44-DEDEAB152ED0}"/>
              </a:ext>
            </a:extLst>
          </p:cNvPr>
          <p:cNvSpPr/>
          <p:nvPr userDrawn="1"/>
        </p:nvSpPr>
        <p:spPr>
          <a:xfrm>
            <a:off x="158225" y="4060725"/>
            <a:ext cx="1411800" cy="1411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p6">
            <a:extLst>
              <a:ext uri="{FF2B5EF4-FFF2-40B4-BE49-F238E27FC236}">
                <a16:creationId xmlns:a16="http://schemas.microsoft.com/office/drawing/2014/main" id="{DBE7FF3E-78F3-472F-B898-4136839C1D42}"/>
              </a:ext>
            </a:extLst>
          </p:cNvPr>
          <p:cNvSpPr/>
          <p:nvPr userDrawn="1"/>
        </p:nvSpPr>
        <p:spPr>
          <a:xfrm>
            <a:off x="8758992" y="691242"/>
            <a:ext cx="853800" cy="853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p6">
            <a:extLst>
              <a:ext uri="{FF2B5EF4-FFF2-40B4-BE49-F238E27FC236}">
                <a16:creationId xmlns:a16="http://schemas.microsoft.com/office/drawing/2014/main" id="{978ABFA2-8223-4B99-8D0C-FEE2C163CC2C}"/>
              </a:ext>
            </a:extLst>
          </p:cNvPr>
          <p:cNvSpPr/>
          <p:nvPr userDrawn="1"/>
        </p:nvSpPr>
        <p:spPr>
          <a:xfrm>
            <a:off x="3129805" y="148435"/>
            <a:ext cx="538500" cy="538200"/>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p6">
            <a:extLst>
              <a:ext uri="{FF2B5EF4-FFF2-40B4-BE49-F238E27FC236}">
                <a16:creationId xmlns:a16="http://schemas.microsoft.com/office/drawing/2014/main" id="{34D84B30-EE42-4F66-94EB-EB7A8BB3061A}"/>
              </a:ext>
            </a:extLst>
          </p:cNvPr>
          <p:cNvSpPr/>
          <p:nvPr userDrawn="1"/>
        </p:nvSpPr>
        <p:spPr>
          <a:xfrm>
            <a:off x="3839110" y="850067"/>
            <a:ext cx="361500" cy="361500"/>
          </a:xfrm>
          <a:prstGeom prst="donut">
            <a:avLst>
              <a:gd name="adj" fmla="val 2995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2;p6">
            <a:extLst>
              <a:ext uri="{FF2B5EF4-FFF2-40B4-BE49-F238E27FC236}">
                <a16:creationId xmlns:a16="http://schemas.microsoft.com/office/drawing/2014/main" id="{425A044E-2F89-4F70-9E88-FEE4D3A80120}"/>
              </a:ext>
            </a:extLst>
          </p:cNvPr>
          <p:cNvSpPr/>
          <p:nvPr userDrawn="1"/>
        </p:nvSpPr>
        <p:spPr>
          <a:xfrm>
            <a:off x="3510645" y="93031"/>
            <a:ext cx="853800" cy="8538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 Placeholder 9">
            <a:extLst>
              <a:ext uri="{FF2B5EF4-FFF2-40B4-BE49-F238E27FC236}">
                <a16:creationId xmlns:a16="http://schemas.microsoft.com/office/drawing/2014/main" id="{41AAA99F-8298-4D07-8044-738D2E40687C}"/>
              </a:ext>
            </a:extLst>
          </p:cNvPr>
          <p:cNvSpPr>
            <a:spLocks noGrp="1"/>
          </p:cNvSpPr>
          <p:nvPr>
            <p:ph type="body" sz="quarter" idx="13"/>
          </p:nvPr>
        </p:nvSpPr>
        <p:spPr>
          <a:xfrm>
            <a:off x="4572000" y="1363662"/>
            <a:ext cx="4171350" cy="345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6CB15B54-CCB6-4A26-A64F-9ECBE9FE7BD2}"/>
              </a:ext>
            </a:extLst>
          </p:cNvPr>
          <p:cNvSpPr>
            <a:spLocks noGrp="1"/>
          </p:cNvSpPr>
          <p:nvPr>
            <p:ph type="title"/>
          </p:nvPr>
        </p:nvSpPr>
        <p:spPr>
          <a:xfrm>
            <a:off x="4571788" y="739140"/>
            <a:ext cx="4171592" cy="529273"/>
          </a:xfrm>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62499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 text left">
    <p:spTree>
      <p:nvGrpSpPr>
        <p:cNvPr id="1" name=""/>
        <p:cNvGrpSpPr/>
        <p:nvPr/>
      </p:nvGrpSpPr>
      <p:grpSpPr>
        <a:xfrm>
          <a:off x="0" y="0"/>
          <a:ext cx="0" cy="0"/>
          <a:chOff x="0" y="0"/>
          <a:chExt cx="0" cy="0"/>
        </a:xfrm>
      </p:grpSpPr>
      <p:sp>
        <p:nvSpPr>
          <p:cNvPr id="8" name="Google Shape;87;p6">
            <a:extLst>
              <a:ext uri="{FF2B5EF4-FFF2-40B4-BE49-F238E27FC236}">
                <a16:creationId xmlns:a16="http://schemas.microsoft.com/office/drawing/2014/main" id="{EB923FAC-A251-4A58-A7B7-3812CBFC5D18}"/>
              </a:ext>
            </a:extLst>
          </p:cNvPr>
          <p:cNvSpPr/>
          <p:nvPr userDrawn="1"/>
        </p:nvSpPr>
        <p:spPr>
          <a:xfrm>
            <a:off x="-128245" y="-489300"/>
            <a:ext cx="978600" cy="978600"/>
          </a:xfrm>
          <a:prstGeom prst="donut">
            <a:avLst>
              <a:gd name="adj" fmla="val 3952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p6">
            <a:extLst>
              <a:ext uri="{FF2B5EF4-FFF2-40B4-BE49-F238E27FC236}">
                <a16:creationId xmlns:a16="http://schemas.microsoft.com/office/drawing/2014/main" id="{EFB7BDA0-4FA4-4EC6-8BD0-FF36D5D5934D}"/>
              </a:ext>
            </a:extLst>
          </p:cNvPr>
          <p:cNvSpPr/>
          <p:nvPr userDrawn="1"/>
        </p:nvSpPr>
        <p:spPr>
          <a:xfrm>
            <a:off x="800877" y="340320"/>
            <a:ext cx="274200" cy="273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p6">
            <a:extLst>
              <a:ext uri="{FF2B5EF4-FFF2-40B4-BE49-F238E27FC236}">
                <a16:creationId xmlns:a16="http://schemas.microsoft.com/office/drawing/2014/main" id="{DBE7FF3E-78F3-472F-B898-4136839C1D42}"/>
              </a:ext>
            </a:extLst>
          </p:cNvPr>
          <p:cNvSpPr/>
          <p:nvPr userDrawn="1"/>
        </p:nvSpPr>
        <p:spPr>
          <a:xfrm>
            <a:off x="-347465" y="-86580"/>
            <a:ext cx="853800" cy="853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8;p6">
            <a:extLst>
              <a:ext uri="{FF2B5EF4-FFF2-40B4-BE49-F238E27FC236}">
                <a16:creationId xmlns:a16="http://schemas.microsoft.com/office/drawing/2014/main" id="{A356DC69-9907-4769-A97E-A55E3AA90CEB}"/>
              </a:ext>
            </a:extLst>
          </p:cNvPr>
          <p:cNvSpPr/>
          <p:nvPr userDrawn="1"/>
        </p:nvSpPr>
        <p:spPr>
          <a:xfrm>
            <a:off x="4273865" y="3802154"/>
            <a:ext cx="1019400" cy="1019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9;p6">
            <a:extLst>
              <a:ext uri="{FF2B5EF4-FFF2-40B4-BE49-F238E27FC236}">
                <a16:creationId xmlns:a16="http://schemas.microsoft.com/office/drawing/2014/main" id="{B79E9B56-0892-464D-8F99-97B6E7C08702}"/>
              </a:ext>
            </a:extLst>
          </p:cNvPr>
          <p:cNvSpPr/>
          <p:nvPr userDrawn="1"/>
        </p:nvSpPr>
        <p:spPr>
          <a:xfrm>
            <a:off x="5025990" y="3364424"/>
            <a:ext cx="361500" cy="361500"/>
          </a:xfrm>
          <a:prstGeom prst="donut">
            <a:avLst>
              <a:gd name="adj" fmla="val 2995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p6">
            <a:extLst>
              <a:ext uri="{FF2B5EF4-FFF2-40B4-BE49-F238E27FC236}">
                <a16:creationId xmlns:a16="http://schemas.microsoft.com/office/drawing/2014/main" id="{5C716903-AB76-4427-A733-AB9E3D3A95C0}"/>
              </a:ext>
            </a:extLst>
          </p:cNvPr>
          <p:cNvSpPr/>
          <p:nvPr userDrawn="1"/>
        </p:nvSpPr>
        <p:spPr>
          <a:xfrm>
            <a:off x="4783565" y="4060725"/>
            <a:ext cx="1411800" cy="1411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p6">
            <a:extLst>
              <a:ext uri="{FF2B5EF4-FFF2-40B4-BE49-F238E27FC236}">
                <a16:creationId xmlns:a16="http://schemas.microsoft.com/office/drawing/2014/main" id="{EBC68A85-4155-45EA-8AB8-FECD1370BC75}"/>
              </a:ext>
            </a:extLst>
          </p:cNvPr>
          <p:cNvSpPr/>
          <p:nvPr userDrawn="1"/>
        </p:nvSpPr>
        <p:spPr>
          <a:xfrm>
            <a:off x="7755145" y="148435"/>
            <a:ext cx="538500" cy="538200"/>
          </a:xfrm>
          <a:prstGeom prst="ellipse">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9;p6">
            <a:extLst>
              <a:ext uri="{FF2B5EF4-FFF2-40B4-BE49-F238E27FC236}">
                <a16:creationId xmlns:a16="http://schemas.microsoft.com/office/drawing/2014/main" id="{BAF25DDA-32BA-4090-8723-BD36B23E2BA2}"/>
              </a:ext>
            </a:extLst>
          </p:cNvPr>
          <p:cNvSpPr/>
          <p:nvPr userDrawn="1"/>
        </p:nvSpPr>
        <p:spPr>
          <a:xfrm>
            <a:off x="8464450" y="850067"/>
            <a:ext cx="361500" cy="361500"/>
          </a:xfrm>
          <a:prstGeom prst="donut">
            <a:avLst>
              <a:gd name="adj" fmla="val 2995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2;p6">
            <a:extLst>
              <a:ext uri="{FF2B5EF4-FFF2-40B4-BE49-F238E27FC236}">
                <a16:creationId xmlns:a16="http://schemas.microsoft.com/office/drawing/2014/main" id="{591C2CDE-0B7C-49E0-AE0C-0A40148B620B}"/>
              </a:ext>
            </a:extLst>
          </p:cNvPr>
          <p:cNvSpPr/>
          <p:nvPr userDrawn="1"/>
        </p:nvSpPr>
        <p:spPr>
          <a:xfrm>
            <a:off x="8382170" y="128200"/>
            <a:ext cx="853800" cy="8538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Picture Placeholder 2">
            <a:extLst>
              <a:ext uri="{FF2B5EF4-FFF2-40B4-BE49-F238E27FC236}">
                <a16:creationId xmlns:a16="http://schemas.microsoft.com/office/drawing/2014/main" id="{905FC1EA-E3CB-4584-87A1-42309AF63B13}"/>
              </a:ext>
            </a:extLst>
          </p:cNvPr>
          <p:cNvSpPr>
            <a:spLocks noGrp="1"/>
          </p:cNvSpPr>
          <p:nvPr>
            <p:ph type="pic" idx="1"/>
          </p:nvPr>
        </p:nvSpPr>
        <p:spPr>
          <a:xfrm>
            <a:off x="4884473" y="406300"/>
            <a:ext cx="3898392" cy="44152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9">
            <a:extLst>
              <a:ext uri="{FF2B5EF4-FFF2-40B4-BE49-F238E27FC236}">
                <a16:creationId xmlns:a16="http://schemas.microsoft.com/office/drawing/2014/main" id="{41AAA99F-8298-4D07-8044-738D2E40687C}"/>
              </a:ext>
            </a:extLst>
          </p:cNvPr>
          <p:cNvSpPr>
            <a:spLocks noGrp="1"/>
          </p:cNvSpPr>
          <p:nvPr>
            <p:ph type="body" sz="quarter" idx="13"/>
          </p:nvPr>
        </p:nvSpPr>
        <p:spPr>
          <a:xfrm>
            <a:off x="388620" y="1363662"/>
            <a:ext cx="4171350" cy="345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6CB15B54-CCB6-4A26-A64F-9ECBE9FE7BD2}"/>
              </a:ext>
            </a:extLst>
          </p:cNvPr>
          <p:cNvSpPr>
            <a:spLocks noGrp="1"/>
          </p:cNvSpPr>
          <p:nvPr>
            <p:ph type="title"/>
          </p:nvPr>
        </p:nvSpPr>
        <p:spPr>
          <a:xfrm>
            <a:off x="388408" y="739140"/>
            <a:ext cx="4171592" cy="529273"/>
          </a:xfrm>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411063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Google Shape;65;p5">
            <a:extLst>
              <a:ext uri="{FF2B5EF4-FFF2-40B4-BE49-F238E27FC236}">
                <a16:creationId xmlns:a16="http://schemas.microsoft.com/office/drawing/2014/main" id="{7E788BEA-E666-4B7E-B412-A8EC5D2E83B9}"/>
              </a:ext>
            </a:extLst>
          </p:cNvPr>
          <p:cNvSpPr/>
          <p:nvPr userDrawn="1"/>
        </p:nvSpPr>
        <p:spPr>
          <a:xfrm>
            <a:off x="-1650776" y="1881233"/>
            <a:ext cx="2521567" cy="2521567"/>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2;p5">
            <a:extLst>
              <a:ext uri="{FF2B5EF4-FFF2-40B4-BE49-F238E27FC236}">
                <a16:creationId xmlns:a16="http://schemas.microsoft.com/office/drawing/2014/main" id="{2C39F26F-C546-4D03-96C8-5A26627A196F}"/>
              </a:ext>
            </a:extLst>
          </p:cNvPr>
          <p:cNvSpPr/>
          <p:nvPr userDrawn="1"/>
        </p:nvSpPr>
        <p:spPr>
          <a:xfrm>
            <a:off x="-181605" y="4302350"/>
            <a:ext cx="1207800" cy="12078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4;p5">
            <a:extLst>
              <a:ext uri="{FF2B5EF4-FFF2-40B4-BE49-F238E27FC236}">
                <a16:creationId xmlns:a16="http://schemas.microsoft.com/office/drawing/2014/main" id="{9928635D-E19B-4A11-8662-37068F2B4463}"/>
              </a:ext>
            </a:extLst>
          </p:cNvPr>
          <p:cNvSpPr/>
          <p:nvPr userDrawn="1"/>
        </p:nvSpPr>
        <p:spPr>
          <a:xfrm>
            <a:off x="-11455" y="3663734"/>
            <a:ext cx="304800" cy="3048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p3">
            <a:extLst>
              <a:ext uri="{FF2B5EF4-FFF2-40B4-BE49-F238E27FC236}">
                <a16:creationId xmlns:a16="http://schemas.microsoft.com/office/drawing/2014/main" id="{E6FF6004-441F-4BBC-AE81-998F778B69FD}"/>
              </a:ext>
            </a:extLst>
          </p:cNvPr>
          <p:cNvSpPr/>
          <p:nvPr userDrawn="1"/>
        </p:nvSpPr>
        <p:spPr>
          <a:xfrm>
            <a:off x="8654700" y="1715565"/>
            <a:ext cx="978600" cy="978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p3">
            <a:extLst>
              <a:ext uri="{FF2B5EF4-FFF2-40B4-BE49-F238E27FC236}">
                <a16:creationId xmlns:a16="http://schemas.microsoft.com/office/drawing/2014/main" id="{50F1ADC5-2F5F-4BCC-A346-294BFC804C7E}"/>
              </a:ext>
            </a:extLst>
          </p:cNvPr>
          <p:cNvSpPr/>
          <p:nvPr userDrawn="1"/>
        </p:nvSpPr>
        <p:spPr>
          <a:xfrm>
            <a:off x="7378324" y="-1531795"/>
            <a:ext cx="2284200" cy="2284200"/>
          </a:xfrm>
          <a:prstGeom prst="donut">
            <a:avLst>
              <a:gd name="adj" fmla="val 11909"/>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p3">
            <a:extLst>
              <a:ext uri="{FF2B5EF4-FFF2-40B4-BE49-F238E27FC236}">
                <a16:creationId xmlns:a16="http://schemas.microsoft.com/office/drawing/2014/main" id="{48037C4D-A215-4570-8083-721BA3CB5E2B}"/>
              </a:ext>
            </a:extLst>
          </p:cNvPr>
          <p:cNvSpPr/>
          <p:nvPr userDrawn="1"/>
        </p:nvSpPr>
        <p:spPr>
          <a:xfrm>
            <a:off x="8752114" y="1205940"/>
            <a:ext cx="304800" cy="3048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p3">
            <a:extLst>
              <a:ext uri="{FF2B5EF4-FFF2-40B4-BE49-F238E27FC236}">
                <a16:creationId xmlns:a16="http://schemas.microsoft.com/office/drawing/2014/main" id="{D88F1E2B-6023-42E2-9969-B1BC9B555BA4}"/>
              </a:ext>
            </a:extLst>
          </p:cNvPr>
          <p:cNvSpPr/>
          <p:nvPr userDrawn="1"/>
        </p:nvSpPr>
        <p:spPr>
          <a:xfrm>
            <a:off x="7755372" y="-1169821"/>
            <a:ext cx="1550100" cy="15501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0;p10">
            <a:extLst>
              <a:ext uri="{FF2B5EF4-FFF2-40B4-BE49-F238E27FC236}">
                <a16:creationId xmlns:a16="http://schemas.microsoft.com/office/drawing/2014/main" id="{9D384A8D-D384-40DC-98E2-B77D75CA14C7}"/>
              </a:ext>
            </a:extLst>
          </p:cNvPr>
          <p:cNvSpPr/>
          <p:nvPr userDrawn="1"/>
        </p:nvSpPr>
        <p:spPr>
          <a:xfrm rot="10800000">
            <a:off x="-153147" y="-444547"/>
            <a:ext cx="1128300" cy="11283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FFC872E-02F9-4911-9F61-2C5BCB270990}"/>
              </a:ext>
            </a:extLst>
          </p:cNvPr>
          <p:cNvSpPr>
            <a:spLocks noGrp="1"/>
          </p:cNvSpPr>
          <p:nvPr>
            <p:ph type="title"/>
          </p:nvPr>
        </p:nvSpPr>
        <p:spPr>
          <a:xfrm>
            <a:off x="1291213" y="739140"/>
            <a:ext cx="6938387" cy="529273"/>
          </a:xfrm>
        </p:spPr>
        <p:txBody>
          <a:bodyPr>
            <a:normAutofit/>
          </a:bodyPr>
          <a:lstStyle>
            <a:lvl1pPr>
              <a:defRPr sz="2800">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96939F27-18FB-4B1D-8CBB-D49A651F4F0D}"/>
              </a:ext>
            </a:extLst>
          </p:cNvPr>
          <p:cNvSpPr>
            <a:spLocks noGrp="1"/>
          </p:cNvSpPr>
          <p:nvPr>
            <p:ph sz="quarter" idx="13"/>
          </p:nvPr>
        </p:nvSpPr>
        <p:spPr>
          <a:xfrm>
            <a:off x="1291213" y="1363663"/>
            <a:ext cx="6938387" cy="333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38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2col">
    <p:spTree>
      <p:nvGrpSpPr>
        <p:cNvPr id="1" name=""/>
        <p:cNvGrpSpPr/>
        <p:nvPr/>
      </p:nvGrpSpPr>
      <p:grpSpPr>
        <a:xfrm>
          <a:off x="0" y="0"/>
          <a:ext cx="0" cy="0"/>
          <a:chOff x="0" y="0"/>
          <a:chExt cx="0" cy="0"/>
        </a:xfrm>
      </p:grpSpPr>
      <p:sp>
        <p:nvSpPr>
          <p:cNvPr id="30" name="Google Shape;33;p3">
            <a:extLst>
              <a:ext uri="{FF2B5EF4-FFF2-40B4-BE49-F238E27FC236}">
                <a16:creationId xmlns:a16="http://schemas.microsoft.com/office/drawing/2014/main" id="{CB6163BF-CBDD-4787-8C17-56360BFC87E5}"/>
              </a:ext>
            </a:extLst>
          </p:cNvPr>
          <p:cNvSpPr/>
          <p:nvPr userDrawn="1"/>
        </p:nvSpPr>
        <p:spPr>
          <a:xfrm>
            <a:off x="-328800" y="4016423"/>
            <a:ext cx="657600" cy="657600"/>
          </a:xfrm>
          <a:prstGeom prst="ellipse">
            <a:avLst/>
          </a:prstGeom>
          <a:solidFill>
            <a:schemeClr val="accent4">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p3">
            <a:extLst>
              <a:ext uri="{FF2B5EF4-FFF2-40B4-BE49-F238E27FC236}">
                <a16:creationId xmlns:a16="http://schemas.microsoft.com/office/drawing/2014/main" id="{93BDB421-E515-4FCA-8194-DBA14237A68E}"/>
              </a:ext>
            </a:extLst>
          </p:cNvPr>
          <p:cNvSpPr/>
          <p:nvPr userDrawn="1"/>
        </p:nvSpPr>
        <p:spPr>
          <a:xfrm>
            <a:off x="99813" y="2868762"/>
            <a:ext cx="456000" cy="4560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p3">
            <a:extLst>
              <a:ext uri="{FF2B5EF4-FFF2-40B4-BE49-F238E27FC236}">
                <a16:creationId xmlns:a16="http://schemas.microsoft.com/office/drawing/2014/main" id="{6E04BABD-516D-487C-8CEA-EFC7DF2AE98B}"/>
              </a:ext>
            </a:extLst>
          </p:cNvPr>
          <p:cNvSpPr/>
          <p:nvPr userDrawn="1"/>
        </p:nvSpPr>
        <p:spPr>
          <a:xfrm>
            <a:off x="-496750" y="3848448"/>
            <a:ext cx="993600" cy="9933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p3">
            <a:extLst>
              <a:ext uri="{FF2B5EF4-FFF2-40B4-BE49-F238E27FC236}">
                <a16:creationId xmlns:a16="http://schemas.microsoft.com/office/drawing/2014/main" id="{5214A03F-DF92-4717-81DC-CBF253F38612}"/>
              </a:ext>
            </a:extLst>
          </p:cNvPr>
          <p:cNvSpPr/>
          <p:nvPr userDrawn="1"/>
        </p:nvSpPr>
        <p:spPr>
          <a:xfrm>
            <a:off x="34267" y="2803216"/>
            <a:ext cx="586800" cy="586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p3">
            <a:extLst>
              <a:ext uri="{FF2B5EF4-FFF2-40B4-BE49-F238E27FC236}">
                <a16:creationId xmlns:a16="http://schemas.microsoft.com/office/drawing/2014/main" id="{89750575-9BE7-42CE-9DFC-46BEC9A02CD8}"/>
              </a:ext>
            </a:extLst>
          </p:cNvPr>
          <p:cNvSpPr/>
          <p:nvPr userDrawn="1"/>
        </p:nvSpPr>
        <p:spPr>
          <a:xfrm>
            <a:off x="310541" y="3573322"/>
            <a:ext cx="206100" cy="206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p3">
            <a:extLst>
              <a:ext uri="{FF2B5EF4-FFF2-40B4-BE49-F238E27FC236}">
                <a16:creationId xmlns:a16="http://schemas.microsoft.com/office/drawing/2014/main" id="{E765AFFF-5BB2-4471-B7C7-1DA1D8A70999}"/>
              </a:ext>
            </a:extLst>
          </p:cNvPr>
          <p:cNvSpPr/>
          <p:nvPr userDrawn="1"/>
        </p:nvSpPr>
        <p:spPr>
          <a:xfrm>
            <a:off x="6988140" y="-374683"/>
            <a:ext cx="978600" cy="978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p3">
            <a:extLst>
              <a:ext uri="{FF2B5EF4-FFF2-40B4-BE49-F238E27FC236}">
                <a16:creationId xmlns:a16="http://schemas.microsoft.com/office/drawing/2014/main" id="{C5E5B9FE-278B-4902-836E-5447664AC137}"/>
              </a:ext>
            </a:extLst>
          </p:cNvPr>
          <p:cNvSpPr/>
          <p:nvPr userDrawn="1"/>
        </p:nvSpPr>
        <p:spPr>
          <a:xfrm>
            <a:off x="7493525" y="-1522499"/>
            <a:ext cx="2284200" cy="2284200"/>
          </a:xfrm>
          <a:prstGeom prst="donut">
            <a:avLst>
              <a:gd name="adj" fmla="val 11909"/>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p3">
            <a:extLst>
              <a:ext uri="{FF2B5EF4-FFF2-40B4-BE49-F238E27FC236}">
                <a16:creationId xmlns:a16="http://schemas.microsoft.com/office/drawing/2014/main" id="{6C04FD36-075A-4ACD-B479-610EC23E3EDD}"/>
              </a:ext>
            </a:extLst>
          </p:cNvPr>
          <p:cNvSpPr/>
          <p:nvPr userDrawn="1"/>
        </p:nvSpPr>
        <p:spPr>
          <a:xfrm>
            <a:off x="8894132" y="822892"/>
            <a:ext cx="304800" cy="3048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p3">
            <a:extLst>
              <a:ext uri="{FF2B5EF4-FFF2-40B4-BE49-F238E27FC236}">
                <a16:creationId xmlns:a16="http://schemas.microsoft.com/office/drawing/2014/main" id="{92CD62F6-473E-4075-8060-1D1E66E0945E}"/>
              </a:ext>
            </a:extLst>
          </p:cNvPr>
          <p:cNvSpPr/>
          <p:nvPr userDrawn="1"/>
        </p:nvSpPr>
        <p:spPr>
          <a:xfrm>
            <a:off x="7860525" y="-1155499"/>
            <a:ext cx="1550100" cy="15501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8;p5">
            <a:extLst>
              <a:ext uri="{FF2B5EF4-FFF2-40B4-BE49-F238E27FC236}">
                <a16:creationId xmlns:a16="http://schemas.microsoft.com/office/drawing/2014/main" id="{94EF475E-9983-41E2-A14A-122A34EF045D}"/>
              </a:ext>
            </a:extLst>
          </p:cNvPr>
          <p:cNvSpPr/>
          <p:nvPr userDrawn="1"/>
        </p:nvSpPr>
        <p:spPr>
          <a:xfrm>
            <a:off x="-1522139" y="-1501537"/>
            <a:ext cx="2347200" cy="2347200"/>
          </a:xfrm>
          <a:prstGeom prst="donut">
            <a:avLst>
              <a:gd name="adj" fmla="val 29778"/>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p5">
            <a:extLst>
              <a:ext uri="{FF2B5EF4-FFF2-40B4-BE49-F238E27FC236}">
                <a16:creationId xmlns:a16="http://schemas.microsoft.com/office/drawing/2014/main" id="{18F24245-371C-4795-BF40-20B0EAB3EBC5}"/>
              </a:ext>
            </a:extLst>
          </p:cNvPr>
          <p:cNvSpPr/>
          <p:nvPr userDrawn="1"/>
        </p:nvSpPr>
        <p:spPr>
          <a:xfrm>
            <a:off x="716837" y="93559"/>
            <a:ext cx="657600" cy="657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p5">
            <a:extLst>
              <a:ext uri="{FF2B5EF4-FFF2-40B4-BE49-F238E27FC236}">
                <a16:creationId xmlns:a16="http://schemas.microsoft.com/office/drawing/2014/main" id="{70B1ABB1-66F6-4994-9DD0-D0E4FB44D5C8}"/>
              </a:ext>
            </a:extLst>
          </p:cNvPr>
          <p:cNvSpPr/>
          <p:nvPr userDrawn="1"/>
        </p:nvSpPr>
        <p:spPr>
          <a:xfrm>
            <a:off x="88341" y="324548"/>
            <a:ext cx="978600" cy="9786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itle 1">
            <a:extLst>
              <a:ext uri="{FF2B5EF4-FFF2-40B4-BE49-F238E27FC236}">
                <a16:creationId xmlns:a16="http://schemas.microsoft.com/office/drawing/2014/main" id="{6CB15B54-CCB6-4A26-A64F-9ECBE9FE7BD2}"/>
              </a:ext>
            </a:extLst>
          </p:cNvPr>
          <p:cNvSpPr>
            <a:spLocks noGrp="1"/>
          </p:cNvSpPr>
          <p:nvPr>
            <p:ph type="title"/>
          </p:nvPr>
        </p:nvSpPr>
        <p:spPr>
          <a:xfrm>
            <a:off x="1216623" y="739140"/>
            <a:ext cx="6710755" cy="529273"/>
          </a:xfrm>
        </p:spPr>
        <p:txBody>
          <a:bodyPr>
            <a:normAutofit/>
          </a:bodyPr>
          <a:lstStyle>
            <a:lvl1pPr algn="ctr">
              <a:defRPr sz="2400"/>
            </a:lvl1pPr>
          </a:lstStyle>
          <a:p>
            <a:r>
              <a:rPr lang="en-US" dirty="0"/>
              <a:t>Click to edit Master title style</a:t>
            </a:r>
          </a:p>
        </p:txBody>
      </p:sp>
      <p:sp>
        <p:nvSpPr>
          <p:cNvPr id="22" name="Content Placeholder 2">
            <a:extLst>
              <a:ext uri="{FF2B5EF4-FFF2-40B4-BE49-F238E27FC236}">
                <a16:creationId xmlns:a16="http://schemas.microsoft.com/office/drawing/2014/main" id="{DEDD7FC8-BBCC-45C5-B154-3C6870D87BAB}"/>
              </a:ext>
            </a:extLst>
          </p:cNvPr>
          <p:cNvSpPr>
            <a:spLocks noGrp="1"/>
          </p:cNvSpPr>
          <p:nvPr>
            <p:ph sz="quarter" idx="15"/>
          </p:nvPr>
        </p:nvSpPr>
        <p:spPr>
          <a:xfrm>
            <a:off x="4749844" y="1363663"/>
            <a:ext cx="3169544" cy="3040062"/>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FFFE533F-C4E9-4B27-A1C8-40DE9D6D5ECC}"/>
              </a:ext>
            </a:extLst>
          </p:cNvPr>
          <p:cNvSpPr>
            <a:spLocks noGrp="1"/>
          </p:cNvSpPr>
          <p:nvPr>
            <p:ph sz="quarter" idx="16"/>
          </p:nvPr>
        </p:nvSpPr>
        <p:spPr>
          <a:xfrm>
            <a:off x="1220874" y="1368283"/>
            <a:ext cx="3169544" cy="3040062"/>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97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 2col">
    <p:spTree>
      <p:nvGrpSpPr>
        <p:cNvPr id="1" name=""/>
        <p:cNvGrpSpPr/>
        <p:nvPr/>
      </p:nvGrpSpPr>
      <p:grpSpPr>
        <a:xfrm>
          <a:off x="0" y="0"/>
          <a:ext cx="0" cy="0"/>
          <a:chOff x="0" y="0"/>
          <a:chExt cx="0" cy="0"/>
        </a:xfrm>
      </p:grpSpPr>
      <p:sp>
        <p:nvSpPr>
          <p:cNvPr id="30" name="Google Shape;33;p3">
            <a:extLst>
              <a:ext uri="{FF2B5EF4-FFF2-40B4-BE49-F238E27FC236}">
                <a16:creationId xmlns:a16="http://schemas.microsoft.com/office/drawing/2014/main" id="{CB6163BF-CBDD-4787-8C17-56360BFC87E5}"/>
              </a:ext>
            </a:extLst>
          </p:cNvPr>
          <p:cNvSpPr/>
          <p:nvPr userDrawn="1"/>
        </p:nvSpPr>
        <p:spPr>
          <a:xfrm>
            <a:off x="-328800" y="4016423"/>
            <a:ext cx="657600" cy="657600"/>
          </a:xfrm>
          <a:prstGeom prst="ellipse">
            <a:avLst/>
          </a:prstGeom>
          <a:solidFill>
            <a:schemeClr val="accent4">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p3">
            <a:extLst>
              <a:ext uri="{FF2B5EF4-FFF2-40B4-BE49-F238E27FC236}">
                <a16:creationId xmlns:a16="http://schemas.microsoft.com/office/drawing/2014/main" id="{93BDB421-E515-4FCA-8194-DBA14237A68E}"/>
              </a:ext>
            </a:extLst>
          </p:cNvPr>
          <p:cNvSpPr/>
          <p:nvPr userDrawn="1"/>
        </p:nvSpPr>
        <p:spPr>
          <a:xfrm>
            <a:off x="99813" y="2868762"/>
            <a:ext cx="456000" cy="4560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p3">
            <a:extLst>
              <a:ext uri="{FF2B5EF4-FFF2-40B4-BE49-F238E27FC236}">
                <a16:creationId xmlns:a16="http://schemas.microsoft.com/office/drawing/2014/main" id="{6E04BABD-516D-487C-8CEA-EFC7DF2AE98B}"/>
              </a:ext>
            </a:extLst>
          </p:cNvPr>
          <p:cNvSpPr/>
          <p:nvPr userDrawn="1"/>
        </p:nvSpPr>
        <p:spPr>
          <a:xfrm>
            <a:off x="-496750" y="3848448"/>
            <a:ext cx="993600" cy="9933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p3">
            <a:extLst>
              <a:ext uri="{FF2B5EF4-FFF2-40B4-BE49-F238E27FC236}">
                <a16:creationId xmlns:a16="http://schemas.microsoft.com/office/drawing/2014/main" id="{5214A03F-DF92-4717-81DC-CBF253F38612}"/>
              </a:ext>
            </a:extLst>
          </p:cNvPr>
          <p:cNvSpPr/>
          <p:nvPr userDrawn="1"/>
        </p:nvSpPr>
        <p:spPr>
          <a:xfrm>
            <a:off x="34267" y="2803216"/>
            <a:ext cx="586800" cy="586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p3">
            <a:extLst>
              <a:ext uri="{FF2B5EF4-FFF2-40B4-BE49-F238E27FC236}">
                <a16:creationId xmlns:a16="http://schemas.microsoft.com/office/drawing/2014/main" id="{89750575-9BE7-42CE-9DFC-46BEC9A02CD8}"/>
              </a:ext>
            </a:extLst>
          </p:cNvPr>
          <p:cNvSpPr/>
          <p:nvPr userDrawn="1"/>
        </p:nvSpPr>
        <p:spPr>
          <a:xfrm>
            <a:off x="310541" y="3573322"/>
            <a:ext cx="206100" cy="206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p3">
            <a:extLst>
              <a:ext uri="{FF2B5EF4-FFF2-40B4-BE49-F238E27FC236}">
                <a16:creationId xmlns:a16="http://schemas.microsoft.com/office/drawing/2014/main" id="{E765AFFF-5BB2-4471-B7C7-1DA1D8A70999}"/>
              </a:ext>
            </a:extLst>
          </p:cNvPr>
          <p:cNvSpPr/>
          <p:nvPr userDrawn="1"/>
        </p:nvSpPr>
        <p:spPr>
          <a:xfrm>
            <a:off x="6988140" y="-374683"/>
            <a:ext cx="978600" cy="978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p3">
            <a:extLst>
              <a:ext uri="{FF2B5EF4-FFF2-40B4-BE49-F238E27FC236}">
                <a16:creationId xmlns:a16="http://schemas.microsoft.com/office/drawing/2014/main" id="{C5E5B9FE-278B-4902-836E-5447664AC137}"/>
              </a:ext>
            </a:extLst>
          </p:cNvPr>
          <p:cNvSpPr/>
          <p:nvPr userDrawn="1"/>
        </p:nvSpPr>
        <p:spPr>
          <a:xfrm>
            <a:off x="7493525" y="-1522499"/>
            <a:ext cx="2284200" cy="2284200"/>
          </a:xfrm>
          <a:prstGeom prst="donut">
            <a:avLst>
              <a:gd name="adj" fmla="val 11909"/>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p3">
            <a:extLst>
              <a:ext uri="{FF2B5EF4-FFF2-40B4-BE49-F238E27FC236}">
                <a16:creationId xmlns:a16="http://schemas.microsoft.com/office/drawing/2014/main" id="{6C04FD36-075A-4ACD-B479-610EC23E3EDD}"/>
              </a:ext>
            </a:extLst>
          </p:cNvPr>
          <p:cNvSpPr/>
          <p:nvPr userDrawn="1"/>
        </p:nvSpPr>
        <p:spPr>
          <a:xfrm>
            <a:off x="8894132" y="822892"/>
            <a:ext cx="304800" cy="3048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p3">
            <a:extLst>
              <a:ext uri="{FF2B5EF4-FFF2-40B4-BE49-F238E27FC236}">
                <a16:creationId xmlns:a16="http://schemas.microsoft.com/office/drawing/2014/main" id="{92CD62F6-473E-4075-8060-1D1E66E0945E}"/>
              </a:ext>
            </a:extLst>
          </p:cNvPr>
          <p:cNvSpPr/>
          <p:nvPr userDrawn="1"/>
        </p:nvSpPr>
        <p:spPr>
          <a:xfrm>
            <a:off x="7860525" y="-1155499"/>
            <a:ext cx="1550100" cy="15501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8;p5">
            <a:extLst>
              <a:ext uri="{FF2B5EF4-FFF2-40B4-BE49-F238E27FC236}">
                <a16:creationId xmlns:a16="http://schemas.microsoft.com/office/drawing/2014/main" id="{94EF475E-9983-41E2-A14A-122A34EF045D}"/>
              </a:ext>
            </a:extLst>
          </p:cNvPr>
          <p:cNvSpPr/>
          <p:nvPr userDrawn="1"/>
        </p:nvSpPr>
        <p:spPr>
          <a:xfrm>
            <a:off x="-1522139" y="-1501537"/>
            <a:ext cx="2347200" cy="2347200"/>
          </a:xfrm>
          <a:prstGeom prst="donut">
            <a:avLst>
              <a:gd name="adj" fmla="val 29778"/>
            </a:avLst>
          </a:prstGeom>
          <a:solidFill>
            <a:schemeClr val="accent2">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p5">
            <a:extLst>
              <a:ext uri="{FF2B5EF4-FFF2-40B4-BE49-F238E27FC236}">
                <a16:creationId xmlns:a16="http://schemas.microsoft.com/office/drawing/2014/main" id="{18F24245-371C-4795-BF40-20B0EAB3EBC5}"/>
              </a:ext>
            </a:extLst>
          </p:cNvPr>
          <p:cNvSpPr/>
          <p:nvPr userDrawn="1"/>
        </p:nvSpPr>
        <p:spPr>
          <a:xfrm>
            <a:off x="716837" y="93559"/>
            <a:ext cx="657600" cy="657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p5">
            <a:extLst>
              <a:ext uri="{FF2B5EF4-FFF2-40B4-BE49-F238E27FC236}">
                <a16:creationId xmlns:a16="http://schemas.microsoft.com/office/drawing/2014/main" id="{70B1ABB1-66F6-4994-9DD0-D0E4FB44D5C8}"/>
              </a:ext>
            </a:extLst>
          </p:cNvPr>
          <p:cNvSpPr/>
          <p:nvPr userDrawn="1"/>
        </p:nvSpPr>
        <p:spPr>
          <a:xfrm>
            <a:off x="88341" y="324548"/>
            <a:ext cx="978600" cy="9786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itle 1">
            <a:extLst>
              <a:ext uri="{FF2B5EF4-FFF2-40B4-BE49-F238E27FC236}">
                <a16:creationId xmlns:a16="http://schemas.microsoft.com/office/drawing/2014/main" id="{6CB15B54-CCB6-4A26-A64F-9ECBE9FE7BD2}"/>
              </a:ext>
            </a:extLst>
          </p:cNvPr>
          <p:cNvSpPr>
            <a:spLocks noGrp="1"/>
          </p:cNvSpPr>
          <p:nvPr>
            <p:ph type="title"/>
          </p:nvPr>
        </p:nvSpPr>
        <p:spPr>
          <a:xfrm>
            <a:off x="1216623" y="739140"/>
            <a:ext cx="6710755" cy="529273"/>
          </a:xfrm>
        </p:spPr>
        <p:txBody>
          <a:bodyPr>
            <a:normAutofit/>
          </a:bodyPr>
          <a:lstStyle>
            <a:lvl1pPr algn="ctr">
              <a:defRPr sz="2400"/>
            </a:lvl1pPr>
          </a:lstStyle>
          <a:p>
            <a:r>
              <a:rPr lang="en-US" dirty="0"/>
              <a:t>Click to edit Master title style</a:t>
            </a:r>
          </a:p>
        </p:txBody>
      </p:sp>
      <p:sp>
        <p:nvSpPr>
          <p:cNvPr id="3" name="Picture Placeholder 2"/>
          <p:cNvSpPr>
            <a:spLocks noGrp="1"/>
          </p:cNvSpPr>
          <p:nvPr>
            <p:ph type="pic" sz="quarter" idx="10"/>
          </p:nvPr>
        </p:nvSpPr>
        <p:spPr>
          <a:xfrm>
            <a:off x="1225114" y="1381160"/>
            <a:ext cx="3296644" cy="3497315"/>
          </a:xfrm>
        </p:spPr>
        <p:txBody>
          <a:bodyPr/>
          <a:lstStyle/>
          <a:p>
            <a:endParaRPr lang="en-US"/>
          </a:p>
        </p:txBody>
      </p:sp>
      <p:sp>
        <p:nvSpPr>
          <p:cNvPr id="19" name="Picture Placeholder 2"/>
          <p:cNvSpPr>
            <a:spLocks noGrp="1"/>
          </p:cNvSpPr>
          <p:nvPr>
            <p:ph type="pic" sz="quarter" idx="11"/>
          </p:nvPr>
        </p:nvSpPr>
        <p:spPr>
          <a:xfrm>
            <a:off x="4617222" y="1377811"/>
            <a:ext cx="3300984" cy="3497315"/>
          </a:xfrm>
        </p:spPr>
        <p:txBody>
          <a:bodyPr/>
          <a:lstStyle/>
          <a:p>
            <a:endParaRPr lang="en-US"/>
          </a:p>
        </p:txBody>
      </p:sp>
    </p:spTree>
    <p:extLst>
      <p:ext uri="{BB962C8B-B14F-4D97-AF65-F5344CB8AC3E}">
        <p14:creationId xmlns:p14="http://schemas.microsoft.com/office/powerpoint/2010/main" val="323087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3col">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CB15B54-CCB6-4A26-A64F-9ECBE9FE7BD2}"/>
              </a:ext>
            </a:extLst>
          </p:cNvPr>
          <p:cNvSpPr>
            <a:spLocks noGrp="1"/>
          </p:cNvSpPr>
          <p:nvPr>
            <p:ph type="title"/>
          </p:nvPr>
        </p:nvSpPr>
        <p:spPr>
          <a:xfrm>
            <a:off x="1019907" y="739140"/>
            <a:ext cx="7825821" cy="529273"/>
          </a:xfrm>
        </p:spPr>
        <p:txBody>
          <a:bodyPr>
            <a:normAutofit/>
          </a:bodyPr>
          <a:lstStyle>
            <a:lvl1pPr algn="ctr">
              <a:defRPr sz="2400"/>
            </a:lvl1pPr>
          </a:lstStyle>
          <a:p>
            <a:r>
              <a:rPr lang="en-US" dirty="0"/>
              <a:t>Click to edit Master title style</a:t>
            </a:r>
          </a:p>
        </p:txBody>
      </p:sp>
      <p:sp>
        <p:nvSpPr>
          <p:cNvPr id="18" name="Google Shape;116;p8">
            <a:extLst>
              <a:ext uri="{FF2B5EF4-FFF2-40B4-BE49-F238E27FC236}">
                <a16:creationId xmlns:a16="http://schemas.microsoft.com/office/drawing/2014/main" id="{6FB0F720-7125-4482-AD1B-83D9452A798A}"/>
              </a:ext>
            </a:extLst>
          </p:cNvPr>
          <p:cNvSpPr/>
          <p:nvPr userDrawn="1"/>
        </p:nvSpPr>
        <p:spPr>
          <a:xfrm>
            <a:off x="-489300" y="-536096"/>
            <a:ext cx="978600" cy="9786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1;p8">
            <a:extLst>
              <a:ext uri="{FF2B5EF4-FFF2-40B4-BE49-F238E27FC236}">
                <a16:creationId xmlns:a16="http://schemas.microsoft.com/office/drawing/2014/main" id="{42E77CEE-DD18-4BC1-8685-B5A30A1F0951}"/>
              </a:ext>
            </a:extLst>
          </p:cNvPr>
          <p:cNvSpPr/>
          <p:nvPr userDrawn="1"/>
        </p:nvSpPr>
        <p:spPr>
          <a:xfrm>
            <a:off x="310475" y="2798720"/>
            <a:ext cx="440400" cy="4404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2;p8">
            <a:extLst>
              <a:ext uri="{FF2B5EF4-FFF2-40B4-BE49-F238E27FC236}">
                <a16:creationId xmlns:a16="http://schemas.microsoft.com/office/drawing/2014/main" id="{B6BA78E6-A2EA-4D11-BFE0-7F27525465FA}"/>
              </a:ext>
            </a:extLst>
          </p:cNvPr>
          <p:cNvSpPr/>
          <p:nvPr userDrawn="1"/>
        </p:nvSpPr>
        <p:spPr>
          <a:xfrm>
            <a:off x="-68725" y="3346150"/>
            <a:ext cx="819600" cy="8196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p8">
            <a:extLst>
              <a:ext uri="{FF2B5EF4-FFF2-40B4-BE49-F238E27FC236}">
                <a16:creationId xmlns:a16="http://schemas.microsoft.com/office/drawing/2014/main" id="{11915579-3333-43EA-9029-16DD74CEBDD8}"/>
              </a:ext>
            </a:extLst>
          </p:cNvPr>
          <p:cNvSpPr/>
          <p:nvPr userDrawn="1"/>
        </p:nvSpPr>
        <p:spPr>
          <a:xfrm>
            <a:off x="-285581" y="3749560"/>
            <a:ext cx="1062000" cy="1062000"/>
          </a:xfrm>
          <a:prstGeom prst="donut">
            <a:avLst>
              <a:gd name="adj" fmla="val 9905"/>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p8">
            <a:extLst>
              <a:ext uri="{FF2B5EF4-FFF2-40B4-BE49-F238E27FC236}">
                <a16:creationId xmlns:a16="http://schemas.microsoft.com/office/drawing/2014/main" id="{C7860B06-157E-4D61-9CA0-5F8A363BC59D}"/>
              </a:ext>
            </a:extLst>
          </p:cNvPr>
          <p:cNvSpPr/>
          <p:nvPr userDrawn="1"/>
        </p:nvSpPr>
        <p:spPr>
          <a:xfrm>
            <a:off x="8733548" y="330515"/>
            <a:ext cx="550500" cy="5505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p8">
            <a:extLst>
              <a:ext uri="{FF2B5EF4-FFF2-40B4-BE49-F238E27FC236}">
                <a16:creationId xmlns:a16="http://schemas.microsoft.com/office/drawing/2014/main" id="{0DC66FE5-E40C-4A1E-BBA8-684A4D4E8F7A}"/>
              </a:ext>
            </a:extLst>
          </p:cNvPr>
          <p:cNvSpPr/>
          <p:nvPr userDrawn="1"/>
        </p:nvSpPr>
        <p:spPr>
          <a:xfrm>
            <a:off x="8581969" y="116255"/>
            <a:ext cx="397500" cy="397500"/>
          </a:xfrm>
          <a:prstGeom prst="donut">
            <a:avLst>
              <a:gd name="adj" fmla="val 8754"/>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p8">
            <a:extLst>
              <a:ext uri="{FF2B5EF4-FFF2-40B4-BE49-F238E27FC236}">
                <a16:creationId xmlns:a16="http://schemas.microsoft.com/office/drawing/2014/main" id="{0BA906EF-4758-4BD6-A77B-62F5984A9418}"/>
              </a:ext>
            </a:extLst>
          </p:cNvPr>
          <p:cNvSpPr/>
          <p:nvPr userDrawn="1"/>
        </p:nvSpPr>
        <p:spPr>
          <a:xfrm>
            <a:off x="7122495" y="253682"/>
            <a:ext cx="397500" cy="3975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p8">
            <a:extLst>
              <a:ext uri="{FF2B5EF4-FFF2-40B4-BE49-F238E27FC236}">
                <a16:creationId xmlns:a16="http://schemas.microsoft.com/office/drawing/2014/main" id="{8C73C532-52D7-4E4D-8915-2BFD8DE5D5FD}"/>
              </a:ext>
            </a:extLst>
          </p:cNvPr>
          <p:cNvSpPr/>
          <p:nvPr userDrawn="1"/>
        </p:nvSpPr>
        <p:spPr>
          <a:xfrm>
            <a:off x="7599600" y="-275250"/>
            <a:ext cx="741600" cy="741600"/>
          </a:xfrm>
          <a:prstGeom prst="donut">
            <a:avLst>
              <a:gd name="adj" fmla="val 39163"/>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p8">
            <a:extLst>
              <a:ext uri="{FF2B5EF4-FFF2-40B4-BE49-F238E27FC236}">
                <a16:creationId xmlns:a16="http://schemas.microsoft.com/office/drawing/2014/main" id="{8738FA66-AA47-46DE-8BDE-15FDDC62543E}"/>
              </a:ext>
            </a:extLst>
          </p:cNvPr>
          <p:cNvSpPr/>
          <p:nvPr userDrawn="1"/>
        </p:nvSpPr>
        <p:spPr>
          <a:xfrm>
            <a:off x="9033775" y="1867850"/>
            <a:ext cx="188100" cy="1881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2;p8">
            <a:extLst>
              <a:ext uri="{FF2B5EF4-FFF2-40B4-BE49-F238E27FC236}">
                <a16:creationId xmlns:a16="http://schemas.microsoft.com/office/drawing/2014/main" id="{5E0C79E1-72FF-4DA3-845D-2CBAB9A2CB71}"/>
              </a:ext>
            </a:extLst>
          </p:cNvPr>
          <p:cNvSpPr/>
          <p:nvPr userDrawn="1"/>
        </p:nvSpPr>
        <p:spPr>
          <a:xfrm>
            <a:off x="-755624" y="112946"/>
            <a:ext cx="1207800" cy="12078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ontent Placeholder 2">
            <a:extLst>
              <a:ext uri="{FF2B5EF4-FFF2-40B4-BE49-F238E27FC236}">
                <a16:creationId xmlns:a16="http://schemas.microsoft.com/office/drawing/2014/main" id="{DE184A24-5620-42A1-AEFB-99169CA7B58F}"/>
              </a:ext>
            </a:extLst>
          </p:cNvPr>
          <p:cNvSpPr>
            <a:spLocks noGrp="1"/>
          </p:cNvSpPr>
          <p:nvPr>
            <p:ph sz="quarter" idx="17"/>
          </p:nvPr>
        </p:nvSpPr>
        <p:spPr>
          <a:xfrm>
            <a:off x="1029617" y="1351881"/>
            <a:ext cx="2347725" cy="3052479"/>
          </a:xfrm>
        </p:spPr>
        <p:txBody>
          <a:bodyPr/>
          <a:lstStyle>
            <a:lvl1pPr>
              <a:defRPr sz="1600"/>
            </a:lvl1pPr>
            <a:lvl2pPr>
              <a:defRPr sz="1400"/>
            </a:lvl2pPr>
            <a:lvl3pPr>
              <a:defRPr sz="1200"/>
            </a:lvl3pPr>
            <a:lvl4pPr>
              <a:defRPr sz="1050"/>
            </a:lvl4pPr>
          </a:lstStyle>
          <a:p>
            <a:pPr lvl="0"/>
            <a:r>
              <a:rPr lang="en-US" dirty="0"/>
              <a:t>Click to edit Master text styles</a:t>
            </a:r>
          </a:p>
          <a:p>
            <a:pPr lvl="1"/>
            <a:r>
              <a:rPr lang="en-US" dirty="0"/>
              <a:t>Second level</a:t>
            </a:r>
          </a:p>
          <a:p>
            <a:pPr lvl="2"/>
            <a:r>
              <a:rPr lang="en-US" dirty="0"/>
              <a:t>Third level</a:t>
            </a:r>
          </a:p>
        </p:txBody>
      </p:sp>
      <p:sp>
        <p:nvSpPr>
          <p:cNvPr id="30" name="Content Placeholder 2">
            <a:extLst>
              <a:ext uri="{FF2B5EF4-FFF2-40B4-BE49-F238E27FC236}">
                <a16:creationId xmlns:a16="http://schemas.microsoft.com/office/drawing/2014/main" id="{AC2990A9-5402-4425-AA71-D61B2FBD28EE}"/>
              </a:ext>
            </a:extLst>
          </p:cNvPr>
          <p:cNvSpPr>
            <a:spLocks noGrp="1"/>
          </p:cNvSpPr>
          <p:nvPr>
            <p:ph sz="quarter" idx="18"/>
          </p:nvPr>
        </p:nvSpPr>
        <p:spPr>
          <a:xfrm>
            <a:off x="3773856" y="1351881"/>
            <a:ext cx="2347725" cy="3052479"/>
          </a:xfrm>
        </p:spPr>
        <p:txBody>
          <a:bodyPr/>
          <a:lstStyle>
            <a:lvl1pPr>
              <a:defRPr sz="1600"/>
            </a:lvl1pPr>
            <a:lvl2pPr>
              <a:defRPr sz="1400"/>
            </a:lvl2pPr>
            <a:lvl3pPr>
              <a:defRPr sz="1200"/>
            </a:lvl3pPr>
            <a:lvl4pPr>
              <a:defRPr sz="1050"/>
            </a:lvl4pPr>
          </a:lstStyle>
          <a:p>
            <a:pPr lvl="0"/>
            <a:r>
              <a:rPr lang="en-US" dirty="0"/>
              <a:t>Click to edit Master text styles</a:t>
            </a:r>
          </a:p>
          <a:p>
            <a:pPr lvl="1"/>
            <a:r>
              <a:rPr lang="en-US" dirty="0"/>
              <a:t>Second level</a:t>
            </a:r>
          </a:p>
          <a:p>
            <a:pPr lvl="2"/>
            <a:r>
              <a:rPr lang="en-US" dirty="0"/>
              <a:t>Third level</a:t>
            </a:r>
          </a:p>
        </p:txBody>
      </p:sp>
      <p:sp>
        <p:nvSpPr>
          <p:cNvPr id="31" name="Content Placeholder 2">
            <a:extLst>
              <a:ext uri="{FF2B5EF4-FFF2-40B4-BE49-F238E27FC236}">
                <a16:creationId xmlns:a16="http://schemas.microsoft.com/office/drawing/2014/main" id="{ECC21BFC-0D4D-436D-BC53-4E1B8B720832}"/>
              </a:ext>
            </a:extLst>
          </p:cNvPr>
          <p:cNvSpPr>
            <a:spLocks noGrp="1"/>
          </p:cNvSpPr>
          <p:nvPr>
            <p:ph sz="quarter" idx="19"/>
          </p:nvPr>
        </p:nvSpPr>
        <p:spPr>
          <a:xfrm>
            <a:off x="6498003" y="1351881"/>
            <a:ext cx="2347725" cy="3052479"/>
          </a:xfrm>
        </p:spPr>
        <p:txBody>
          <a:bodyPr/>
          <a:lstStyle>
            <a:lvl1pPr>
              <a:defRPr sz="1600"/>
            </a:lvl1pPr>
            <a:lvl2pPr>
              <a:defRPr sz="1400"/>
            </a:lvl2pPr>
            <a:lvl3pPr>
              <a:defRPr sz="1200"/>
            </a:lvl3pPr>
            <a:lvl4pPr>
              <a:defRPr sz="1050"/>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17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picture +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D0F7980-4CD3-4B0A-9B8C-FC5DF2DE3DCC}"/>
              </a:ext>
            </a:extLst>
          </p:cNvPr>
          <p:cNvSpPr>
            <a:spLocks noGrp="1"/>
          </p:cNvSpPr>
          <p:nvPr>
            <p:ph type="pic" idx="1"/>
          </p:nvPr>
        </p:nvSpPr>
        <p:spPr>
          <a:xfrm>
            <a:off x="920601" y="856824"/>
            <a:ext cx="7308669" cy="35342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4D20F6ED-8CAF-43DF-AF00-A4992CDB9CAD}"/>
              </a:ext>
            </a:extLst>
          </p:cNvPr>
          <p:cNvSpPr>
            <a:spLocks noGrp="1"/>
          </p:cNvSpPr>
          <p:nvPr>
            <p:ph type="title"/>
          </p:nvPr>
        </p:nvSpPr>
        <p:spPr>
          <a:xfrm>
            <a:off x="920932" y="288744"/>
            <a:ext cx="7303644" cy="529273"/>
          </a:xfrm>
        </p:spPr>
        <p:txBody>
          <a:bodyPr>
            <a:normAutofit/>
          </a:bodyPr>
          <a:lstStyle>
            <a:lvl1pPr algn="ctr">
              <a:defRPr sz="2800">
                <a:solidFill>
                  <a:schemeClr val="tx1"/>
                </a:solidFill>
              </a:defRPr>
            </a:lvl1pPr>
          </a:lstStyle>
          <a:p>
            <a:r>
              <a:rPr lang="en-US" dirty="0"/>
              <a:t>Click to edit Master title style</a:t>
            </a:r>
          </a:p>
        </p:txBody>
      </p:sp>
      <p:sp>
        <p:nvSpPr>
          <p:cNvPr id="9" name="Google Shape;31;p3">
            <a:extLst>
              <a:ext uri="{FF2B5EF4-FFF2-40B4-BE49-F238E27FC236}">
                <a16:creationId xmlns:a16="http://schemas.microsoft.com/office/drawing/2014/main" id="{2E795F3E-004F-4DFF-A85D-73433E6EA1FF}"/>
              </a:ext>
            </a:extLst>
          </p:cNvPr>
          <p:cNvSpPr/>
          <p:nvPr userDrawn="1"/>
        </p:nvSpPr>
        <p:spPr>
          <a:xfrm>
            <a:off x="-811404" y="3379051"/>
            <a:ext cx="2347200" cy="2347200"/>
          </a:xfrm>
          <a:prstGeom prst="donut">
            <a:avLst>
              <a:gd name="adj" fmla="val 29778"/>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7;p3">
            <a:extLst>
              <a:ext uri="{FF2B5EF4-FFF2-40B4-BE49-F238E27FC236}">
                <a16:creationId xmlns:a16="http://schemas.microsoft.com/office/drawing/2014/main" id="{3833854F-8788-4253-A08D-B4D2109F9708}"/>
              </a:ext>
            </a:extLst>
          </p:cNvPr>
          <p:cNvSpPr/>
          <p:nvPr userDrawn="1"/>
        </p:nvSpPr>
        <p:spPr>
          <a:xfrm>
            <a:off x="-1725021" y="-2299390"/>
            <a:ext cx="3027600" cy="3027900"/>
          </a:xfrm>
          <a:prstGeom prst="ellipse">
            <a:avLst/>
          </a:prstGeom>
          <a:noFill/>
          <a:ln w="952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p3">
            <a:extLst>
              <a:ext uri="{FF2B5EF4-FFF2-40B4-BE49-F238E27FC236}">
                <a16:creationId xmlns:a16="http://schemas.microsoft.com/office/drawing/2014/main" id="{3DDA22CF-F712-4DD6-8995-EE791B184BD3}"/>
              </a:ext>
            </a:extLst>
          </p:cNvPr>
          <p:cNvSpPr/>
          <p:nvPr userDrawn="1"/>
        </p:nvSpPr>
        <p:spPr>
          <a:xfrm>
            <a:off x="7332876" y="1146441"/>
            <a:ext cx="978600" cy="9786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p3">
            <a:extLst>
              <a:ext uri="{FF2B5EF4-FFF2-40B4-BE49-F238E27FC236}">
                <a16:creationId xmlns:a16="http://schemas.microsoft.com/office/drawing/2014/main" id="{775B90A8-94D9-47B1-AA15-858B4CE5659B}"/>
              </a:ext>
            </a:extLst>
          </p:cNvPr>
          <p:cNvSpPr/>
          <p:nvPr userDrawn="1"/>
        </p:nvSpPr>
        <p:spPr>
          <a:xfrm>
            <a:off x="1466100" y="4559034"/>
            <a:ext cx="657600" cy="657600"/>
          </a:xfrm>
          <a:prstGeom prst="ellipse">
            <a:avLst/>
          </a:prstGeom>
          <a:solidFill>
            <a:schemeClr val="accent4">
              <a:alpha val="8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p3">
            <a:extLst>
              <a:ext uri="{FF2B5EF4-FFF2-40B4-BE49-F238E27FC236}">
                <a16:creationId xmlns:a16="http://schemas.microsoft.com/office/drawing/2014/main" id="{FF7EF811-90C4-4DC5-9082-B6F52E659CEC}"/>
              </a:ext>
            </a:extLst>
          </p:cNvPr>
          <p:cNvSpPr/>
          <p:nvPr userDrawn="1"/>
        </p:nvSpPr>
        <p:spPr>
          <a:xfrm>
            <a:off x="7316630" y="-770659"/>
            <a:ext cx="2284200" cy="2284200"/>
          </a:xfrm>
          <a:prstGeom prst="donut">
            <a:avLst>
              <a:gd name="adj" fmla="val 11909"/>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p3">
            <a:extLst>
              <a:ext uri="{FF2B5EF4-FFF2-40B4-BE49-F238E27FC236}">
                <a16:creationId xmlns:a16="http://schemas.microsoft.com/office/drawing/2014/main" id="{8365E1BE-42F8-45E6-935D-68254299A261}"/>
              </a:ext>
            </a:extLst>
          </p:cNvPr>
          <p:cNvSpPr/>
          <p:nvPr userDrawn="1"/>
        </p:nvSpPr>
        <p:spPr>
          <a:xfrm>
            <a:off x="8538055" y="1649991"/>
            <a:ext cx="304800" cy="304800"/>
          </a:xfrm>
          <a:prstGeom prst="ellipse">
            <a:avLst/>
          </a:prstGeom>
          <a:solidFill>
            <a:schemeClr val="accent5">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p3">
            <a:extLst>
              <a:ext uri="{FF2B5EF4-FFF2-40B4-BE49-F238E27FC236}">
                <a16:creationId xmlns:a16="http://schemas.microsoft.com/office/drawing/2014/main" id="{5DE7E513-3DA9-4626-8FA2-B5732E6FDCE6}"/>
              </a:ext>
            </a:extLst>
          </p:cNvPr>
          <p:cNvSpPr/>
          <p:nvPr userDrawn="1"/>
        </p:nvSpPr>
        <p:spPr>
          <a:xfrm>
            <a:off x="99813" y="2868762"/>
            <a:ext cx="456000" cy="456000"/>
          </a:xfrm>
          <a:prstGeom prst="ellipse">
            <a:avLst/>
          </a:prstGeom>
          <a:solidFill>
            <a:schemeClr val="accent2">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p3">
            <a:extLst>
              <a:ext uri="{FF2B5EF4-FFF2-40B4-BE49-F238E27FC236}">
                <a16:creationId xmlns:a16="http://schemas.microsoft.com/office/drawing/2014/main" id="{2465AA76-58D2-4BF4-9D86-F73102CE2C04}"/>
              </a:ext>
            </a:extLst>
          </p:cNvPr>
          <p:cNvSpPr/>
          <p:nvPr userDrawn="1"/>
        </p:nvSpPr>
        <p:spPr>
          <a:xfrm>
            <a:off x="1298150" y="4391059"/>
            <a:ext cx="993600" cy="9933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p3">
            <a:extLst>
              <a:ext uri="{FF2B5EF4-FFF2-40B4-BE49-F238E27FC236}">
                <a16:creationId xmlns:a16="http://schemas.microsoft.com/office/drawing/2014/main" id="{87C81F9D-C2C0-4C52-9108-F449723F03D0}"/>
              </a:ext>
            </a:extLst>
          </p:cNvPr>
          <p:cNvSpPr/>
          <p:nvPr userDrawn="1"/>
        </p:nvSpPr>
        <p:spPr>
          <a:xfrm>
            <a:off x="34267" y="2803216"/>
            <a:ext cx="586800" cy="586800"/>
          </a:xfrm>
          <a:prstGeom prst="ellipse">
            <a:avLst/>
          </a:prstGeom>
          <a:noFill/>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p3">
            <a:extLst>
              <a:ext uri="{FF2B5EF4-FFF2-40B4-BE49-F238E27FC236}">
                <a16:creationId xmlns:a16="http://schemas.microsoft.com/office/drawing/2014/main" id="{83BDCC82-605B-42E0-9190-3764334B524E}"/>
              </a:ext>
            </a:extLst>
          </p:cNvPr>
          <p:cNvSpPr/>
          <p:nvPr userDrawn="1"/>
        </p:nvSpPr>
        <p:spPr>
          <a:xfrm>
            <a:off x="1466100" y="3648684"/>
            <a:ext cx="206100" cy="206100"/>
          </a:xfrm>
          <a:prstGeom prst="ellipse">
            <a:avLst/>
          </a:prstGeom>
          <a:solidFill>
            <a:schemeClr val="accent4">
              <a:alpha val="866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p3">
            <a:extLst>
              <a:ext uri="{FF2B5EF4-FFF2-40B4-BE49-F238E27FC236}">
                <a16:creationId xmlns:a16="http://schemas.microsoft.com/office/drawing/2014/main" id="{DFF27CF6-A2BA-4F1C-A2A4-C03D721DB003}"/>
              </a:ext>
            </a:extLst>
          </p:cNvPr>
          <p:cNvSpPr/>
          <p:nvPr userDrawn="1"/>
        </p:nvSpPr>
        <p:spPr>
          <a:xfrm>
            <a:off x="7683630" y="-403659"/>
            <a:ext cx="1550100" cy="1550100"/>
          </a:xfrm>
          <a:prstGeom prst="ellipse">
            <a:avLst/>
          </a:prstGeom>
          <a:noFill/>
          <a:ln w="9525"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 Placeholder 20">
            <a:extLst>
              <a:ext uri="{FF2B5EF4-FFF2-40B4-BE49-F238E27FC236}">
                <a16:creationId xmlns:a16="http://schemas.microsoft.com/office/drawing/2014/main" id="{8D54F9B3-5382-4C4A-80D7-7DA318876724}"/>
              </a:ext>
            </a:extLst>
          </p:cNvPr>
          <p:cNvSpPr>
            <a:spLocks noGrp="1"/>
          </p:cNvSpPr>
          <p:nvPr>
            <p:ph type="body" sz="quarter" idx="13"/>
          </p:nvPr>
        </p:nvSpPr>
        <p:spPr>
          <a:xfrm>
            <a:off x="1835330" y="4429867"/>
            <a:ext cx="5481458" cy="377083"/>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20644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867B2-6550-4F3B-B72D-9445F65E08C7}"/>
              </a:ext>
            </a:extLst>
          </p:cNvPr>
          <p:cNvSpPr>
            <a:spLocks noGrp="1"/>
          </p:cNvSpPr>
          <p:nvPr>
            <p:ph type="title"/>
          </p:nvPr>
        </p:nvSpPr>
        <p:spPr>
          <a:xfrm>
            <a:off x="922020" y="739140"/>
            <a:ext cx="5852160" cy="5292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537632-F48A-4D8F-8BA3-F519F7EF8F1A}"/>
              </a:ext>
            </a:extLst>
          </p:cNvPr>
          <p:cNvSpPr>
            <a:spLocks noGrp="1"/>
          </p:cNvSpPr>
          <p:nvPr>
            <p:ph type="body" idx="1"/>
          </p:nvPr>
        </p:nvSpPr>
        <p:spPr>
          <a:xfrm>
            <a:off x="922020" y="1386682"/>
            <a:ext cx="7307580" cy="30176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5429645"/>
      </p:ext>
    </p:extLst>
  </p:cSld>
  <p:clrMap bg1="lt1" tx1="dk1" bg2="lt2" tx2="dk2" accent1="accent1" accent2="accent2" accent3="accent3" accent4="accent4" accent5="accent5" accent6="accent6" hlink="hlink" folHlink="folHlink"/>
  <p:sldLayoutIdLst>
    <p:sldLayoutId id="2147483677" r:id="rId1"/>
    <p:sldLayoutId id="2147483688" r:id="rId2"/>
    <p:sldLayoutId id="2147483685" r:id="rId3"/>
    <p:sldLayoutId id="2147483694" r:id="rId4"/>
    <p:sldLayoutId id="2147483682" r:id="rId5"/>
    <p:sldLayoutId id="2147483693" r:id="rId6"/>
    <p:sldLayoutId id="2147483696" r:id="rId7"/>
    <p:sldLayoutId id="2147483692" r:id="rId8"/>
    <p:sldLayoutId id="2147483691" r:id="rId9"/>
    <p:sldLayoutId id="2147483665" r:id="rId10"/>
    <p:sldLayoutId id="2147483687" r:id="rId11"/>
    <p:sldLayoutId id="2147483695" r:id="rId12"/>
    <p:sldLayoutId id="2147483690" r:id="rId13"/>
    <p:sldLayoutId id="2147483683" r:id="rId14"/>
  </p:sldLayoutIdLst>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1"/>
        </a:buClr>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chemeClr val="tx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100000"/>
        </a:lnSpc>
        <a:spcBef>
          <a:spcPts val="500"/>
        </a:spcBef>
        <a:buClr>
          <a:schemeClr val="tx1"/>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chemeClr val="tx1"/>
        </a:buClr>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bit.ly/2022prescreen"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hyperlink" Target="https://www.getcalfresh.org/?source=XXXX"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cdss.ca.gov/cdssweb/entres/forms/english/sar7.pdf"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p:txBody>
          <a:bodyPr>
            <a:normAutofit fontScale="90000"/>
          </a:bodyPr>
          <a:lstStyle/>
          <a:p>
            <a:r>
              <a:rPr lang="en-US" dirty="0"/>
              <a:t>CalFresh Outreach</a:t>
            </a:r>
            <a:br>
              <a:rPr lang="en-US" dirty="0"/>
            </a:br>
            <a:r>
              <a:rPr lang="en-US" dirty="0"/>
              <a:t>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p:txBody>
          <a:bodyPr>
            <a:noAutofit/>
          </a:bodyPr>
          <a:lstStyle/>
          <a:p>
            <a:r>
              <a:rPr lang="en-US" dirty="0"/>
              <a:t>Program Basics</a:t>
            </a:r>
          </a:p>
        </p:txBody>
      </p:sp>
      <p:sp>
        <p:nvSpPr>
          <p:cNvPr id="6" name="Text Placeholder 5">
            <a:extLst>
              <a:ext uri="{FF2B5EF4-FFF2-40B4-BE49-F238E27FC236}">
                <a16:creationId xmlns:a16="http://schemas.microsoft.com/office/drawing/2014/main" id="{85AC765D-9B93-4D76-9A4E-0071D5EE5D35}"/>
              </a:ext>
            </a:extLst>
          </p:cNvPr>
          <p:cNvSpPr>
            <a:spLocks noGrp="1"/>
          </p:cNvSpPr>
          <p:nvPr>
            <p:ph type="body"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172751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Building and maintaining relationship</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Regular communication</a:t>
            </a:r>
          </a:p>
          <a:p>
            <a:r>
              <a:rPr lang="en-US" dirty="0"/>
              <a:t>Invite to outreach events and team trainings</a:t>
            </a:r>
          </a:p>
          <a:p>
            <a:r>
              <a:rPr lang="en-US" dirty="0"/>
              <a:t>Inform county of possible influx of applications</a:t>
            </a:r>
          </a:p>
          <a:p>
            <a:r>
              <a:rPr lang="en-US" dirty="0"/>
              <a:t>Identify who on your team is the main communicator</a:t>
            </a:r>
          </a:p>
        </p:txBody>
      </p:sp>
    </p:spTree>
    <p:extLst>
      <p:ext uri="{BB962C8B-B14F-4D97-AF65-F5344CB8AC3E}">
        <p14:creationId xmlns:p14="http://schemas.microsoft.com/office/powerpoint/2010/main" val="225991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p:txBody>
          <a:bodyPr>
            <a:normAutofit fontScale="90000"/>
          </a:bodyPr>
          <a:lstStyle/>
          <a:p>
            <a:r>
              <a:rPr lang="en-US" dirty="0"/>
              <a:t>CalFresh Outreach</a:t>
            </a:r>
            <a:br>
              <a:rPr lang="en-US" dirty="0"/>
            </a:br>
            <a:r>
              <a:rPr lang="en-US" dirty="0"/>
              <a:t>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p:txBody>
          <a:bodyPr>
            <a:normAutofit lnSpcReduction="10000"/>
          </a:bodyPr>
          <a:lstStyle/>
          <a:p>
            <a:r>
              <a:rPr lang="en-US" dirty="0"/>
              <a:t>Expedited Service</a:t>
            </a:r>
          </a:p>
        </p:txBody>
      </p:sp>
      <p:sp>
        <p:nvSpPr>
          <p:cNvPr id="6" name="Text Placeholder 5">
            <a:extLst>
              <a:ext uri="{FF2B5EF4-FFF2-40B4-BE49-F238E27FC236}">
                <a16:creationId xmlns:a16="http://schemas.microsoft.com/office/drawing/2014/main" id="{85AC765D-9B93-4D76-9A4E-0071D5EE5D35}"/>
              </a:ext>
            </a:extLst>
          </p:cNvPr>
          <p:cNvSpPr>
            <a:spLocks noGrp="1"/>
          </p:cNvSpPr>
          <p:nvPr>
            <p:ph type="body"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43237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Expedited Service</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fontScale="85000" lnSpcReduction="20000"/>
          </a:bodyPr>
          <a:lstStyle/>
          <a:p>
            <a:r>
              <a:rPr lang="en-US" dirty="0"/>
              <a:t>Able to receive CalFresh Food benefits in three days or less</a:t>
            </a:r>
          </a:p>
          <a:p>
            <a:r>
              <a:rPr lang="en-US" dirty="0"/>
              <a:t>Must meet one of the following:</a:t>
            </a:r>
          </a:p>
          <a:p>
            <a:pPr lvl="1"/>
            <a:r>
              <a:rPr lang="en-US" dirty="0"/>
              <a:t>Have less than $150 of gross monthly income and less than $100 of cash on hand or in their checking or savings accounts; or</a:t>
            </a:r>
          </a:p>
          <a:p>
            <a:pPr lvl="1"/>
            <a:r>
              <a:rPr lang="en-US" dirty="0"/>
              <a:t>Have housing costs (rent/mortgage and utilities) that are more than their monthly gross income and cash on hand or in their checking or savings accounts; or</a:t>
            </a:r>
          </a:p>
          <a:p>
            <a:pPr lvl="1"/>
            <a:r>
              <a:rPr lang="en-US" dirty="0"/>
              <a:t>Are a migrant or seasonal farm worker household with less than $100 in their checking and savings and their income has stopped, or their income has started but they don’t expect to get more than $25 in the next ten days.</a:t>
            </a:r>
          </a:p>
        </p:txBody>
      </p:sp>
    </p:spTree>
    <p:extLst>
      <p:ext uri="{BB962C8B-B14F-4D97-AF65-F5344CB8AC3E}">
        <p14:creationId xmlns:p14="http://schemas.microsoft.com/office/powerpoint/2010/main" val="1748223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Expedited Service</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Interview and identification required</a:t>
            </a:r>
          </a:p>
          <a:p>
            <a:r>
              <a:rPr lang="en-US" dirty="0"/>
              <a:t>Able to receive benefits before turning in additional verifications</a:t>
            </a:r>
          </a:p>
          <a:p>
            <a:r>
              <a:rPr lang="en-US" dirty="0"/>
              <a:t>Necessary verifications must be turned in to receive continuing benefits</a:t>
            </a:r>
          </a:p>
          <a:p>
            <a:endParaRPr lang="en-US" dirty="0"/>
          </a:p>
          <a:p>
            <a:endParaRPr lang="en-US" dirty="0"/>
          </a:p>
        </p:txBody>
      </p:sp>
    </p:spTree>
    <p:extLst>
      <p:ext uri="{BB962C8B-B14F-4D97-AF65-F5344CB8AC3E}">
        <p14:creationId xmlns:p14="http://schemas.microsoft.com/office/powerpoint/2010/main" val="253053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p:txBody>
          <a:bodyPr>
            <a:normAutofit fontScale="90000"/>
          </a:bodyPr>
          <a:lstStyle/>
          <a:p>
            <a:r>
              <a:rPr lang="en-US" dirty="0"/>
              <a:t>CalFresh Outreach</a:t>
            </a:r>
            <a:br>
              <a:rPr lang="en-US" dirty="0"/>
            </a:br>
            <a:r>
              <a:rPr lang="en-US" dirty="0"/>
              <a:t>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p:txBody>
          <a:bodyPr>
            <a:normAutofit lnSpcReduction="10000"/>
          </a:bodyPr>
          <a:lstStyle/>
          <a:p>
            <a:r>
              <a:rPr lang="en-US" dirty="0"/>
              <a:t>Eligibility</a:t>
            </a:r>
          </a:p>
        </p:txBody>
      </p:sp>
      <p:sp>
        <p:nvSpPr>
          <p:cNvPr id="6" name="Text Placeholder 5">
            <a:extLst>
              <a:ext uri="{FF2B5EF4-FFF2-40B4-BE49-F238E27FC236}">
                <a16:creationId xmlns:a16="http://schemas.microsoft.com/office/drawing/2014/main" id="{85AC765D-9B93-4D76-9A4E-0071D5EE5D35}"/>
              </a:ext>
            </a:extLst>
          </p:cNvPr>
          <p:cNvSpPr>
            <a:spLocks noGrp="1"/>
          </p:cNvSpPr>
          <p:nvPr>
            <p:ph type="body"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300034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Household</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People who buy and prepare meals together</a:t>
            </a:r>
          </a:p>
          <a:p>
            <a:r>
              <a:rPr lang="en-US" dirty="0"/>
              <a:t>Additionally,</a:t>
            </a:r>
          </a:p>
          <a:p>
            <a:pPr lvl="1"/>
            <a:r>
              <a:rPr lang="en-US" dirty="0"/>
              <a:t>Married couple living together</a:t>
            </a:r>
          </a:p>
          <a:p>
            <a:pPr lvl="1"/>
            <a:r>
              <a:rPr lang="en-US" dirty="0"/>
              <a:t>Children under 22 living with biological, step, or adoptive parent(s), or</a:t>
            </a:r>
          </a:p>
          <a:p>
            <a:pPr lvl="1"/>
            <a:r>
              <a:rPr lang="en-US" dirty="0"/>
              <a:t>Unmarried couple living with a common child</a:t>
            </a:r>
          </a:p>
          <a:p>
            <a:endParaRPr lang="en-US" dirty="0"/>
          </a:p>
          <a:p>
            <a:endParaRPr lang="en-US" dirty="0"/>
          </a:p>
        </p:txBody>
      </p:sp>
    </p:spTree>
    <p:extLst>
      <p:ext uri="{BB962C8B-B14F-4D97-AF65-F5344CB8AC3E}">
        <p14:creationId xmlns:p14="http://schemas.microsoft.com/office/powerpoint/2010/main" val="344362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4AFA-0EA8-4FC9-838B-32DC0E6BBB8A}"/>
              </a:ext>
            </a:extLst>
          </p:cNvPr>
          <p:cNvSpPr>
            <a:spLocks noGrp="1"/>
          </p:cNvSpPr>
          <p:nvPr>
            <p:ph type="title"/>
          </p:nvPr>
        </p:nvSpPr>
        <p:spPr/>
        <p:txBody>
          <a:bodyPr>
            <a:normAutofit fontScale="90000"/>
          </a:bodyPr>
          <a:lstStyle/>
          <a:p>
            <a:r>
              <a:rPr lang="en-US" dirty="0"/>
              <a:t>Review the below and determine household size</a:t>
            </a:r>
          </a:p>
        </p:txBody>
      </p:sp>
      <p:sp>
        <p:nvSpPr>
          <p:cNvPr id="3" name="Text Placeholder 2">
            <a:extLst>
              <a:ext uri="{FF2B5EF4-FFF2-40B4-BE49-F238E27FC236}">
                <a16:creationId xmlns:a16="http://schemas.microsoft.com/office/drawing/2014/main" id="{D921C06D-B8EE-46EB-81CE-7C0E4756E7FE}"/>
              </a:ext>
            </a:extLst>
          </p:cNvPr>
          <p:cNvSpPr>
            <a:spLocks noGrp="1"/>
          </p:cNvSpPr>
          <p:nvPr>
            <p:ph sz="quarter" idx="15"/>
          </p:nvPr>
        </p:nvSpPr>
        <p:spPr>
          <a:xfrm>
            <a:off x="4749844" y="1363663"/>
            <a:ext cx="3169544" cy="1908317"/>
          </a:xfrm>
        </p:spPr>
        <p:txBody>
          <a:bodyPr>
            <a:normAutofit/>
          </a:bodyPr>
          <a:lstStyle/>
          <a:p>
            <a:pPr>
              <a:lnSpc>
                <a:spcPct val="120000"/>
              </a:lnSpc>
            </a:pPr>
            <a:r>
              <a:rPr lang="en-US" sz="1800" dirty="0"/>
              <a:t>Client is 19 years old and reports living with both parents, and tells you that they do not purchase and prepare food together</a:t>
            </a:r>
          </a:p>
        </p:txBody>
      </p:sp>
      <p:sp>
        <p:nvSpPr>
          <p:cNvPr id="4" name="Text Placeholder 3">
            <a:extLst>
              <a:ext uri="{FF2B5EF4-FFF2-40B4-BE49-F238E27FC236}">
                <a16:creationId xmlns:a16="http://schemas.microsoft.com/office/drawing/2014/main" id="{D3D6657A-9D22-431D-8762-E753804564CE}"/>
              </a:ext>
            </a:extLst>
          </p:cNvPr>
          <p:cNvSpPr>
            <a:spLocks noGrp="1"/>
          </p:cNvSpPr>
          <p:nvPr>
            <p:ph sz="quarter" idx="16"/>
          </p:nvPr>
        </p:nvSpPr>
        <p:spPr>
          <a:xfrm>
            <a:off x="1220874" y="1368283"/>
            <a:ext cx="3169544" cy="1908317"/>
          </a:xfrm>
        </p:spPr>
        <p:txBody>
          <a:bodyPr>
            <a:noAutofit/>
          </a:bodyPr>
          <a:lstStyle/>
          <a:p>
            <a:pPr>
              <a:lnSpc>
                <a:spcPct val="120000"/>
              </a:lnSpc>
            </a:pPr>
            <a:r>
              <a:rPr lang="en-US" sz="1800" dirty="0"/>
              <a:t>Client reports living with two roommates, and tells you that they do not purchase and prepare food together</a:t>
            </a:r>
          </a:p>
        </p:txBody>
      </p:sp>
      <p:sp>
        <p:nvSpPr>
          <p:cNvPr id="5" name="TextBox 4">
            <a:extLst>
              <a:ext uri="{FF2B5EF4-FFF2-40B4-BE49-F238E27FC236}">
                <a16:creationId xmlns:a16="http://schemas.microsoft.com/office/drawing/2014/main" id="{E9189515-3DB8-414D-BBC5-00D762B5D7EF}"/>
              </a:ext>
            </a:extLst>
          </p:cNvPr>
          <p:cNvSpPr txBox="1"/>
          <p:nvPr/>
        </p:nvSpPr>
        <p:spPr>
          <a:xfrm>
            <a:off x="1218748" y="3378884"/>
            <a:ext cx="3173795" cy="523220"/>
          </a:xfrm>
          <a:prstGeom prst="rect">
            <a:avLst/>
          </a:prstGeom>
          <a:noFill/>
        </p:spPr>
        <p:txBody>
          <a:bodyPr wrap="square" rtlCol="0">
            <a:spAutoFit/>
          </a:bodyPr>
          <a:lstStyle/>
          <a:p>
            <a:r>
              <a:rPr lang="en-US" dirty="0"/>
              <a:t>Household of 1, as they do not purchase and prepare food together</a:t>
            </a:r>
          </a:p>
        </p:txBody>
      </p:sp>
      <p:sp>
        <p:nvSpPr>
          <p:cNvPr id="6" name="TextBox 5">
            <a:extLst>
              <a:ext uri="{FF2B5EF4-FFF2-40B4-BE49-F238E27FC236}">
                <a16:creationId xmlns:a16="http://schemas.microsoft.com/office/drawing/2014/main" id="{5F1FE09D-F6BE-4EC5-95EB-8652049B975F}"/>
              </a:ext>
            </a:extLst>
          </p:cNvPr>
          <p:cNvSpPr txBox="1"/>
          <p:nvPr/>
        </p:nvSpPr>
        <p:spPr>
          <a:xfrm>
            <a:off x="4753583" y="3378884"/>
            <a:ext cx="3173795" cy="523220"/>
          </a:xfrm>
          <a:prstGeom prst="rect">
            <a:avLst/>
          </a:prstGeom>
          <a:noFill/>
        </p:spPr>
        <p:txBody>
          <a:bodyPr wrap="square" rtlCol="0">
            <a:spAutoFit/>
          </a:bodyPr>
          <a:lstStyle/>
          <a:p>
            <a:r>
              <a:rPr lang="en-US" dirty="0"/>
              <a:t>Household of 3, as client is under 22 and living with parents</a:t>
            </a:r>
          </a:p>
        </p:txBody>
      </p:sp>
    </p:spTree>
    <p:extLst>
      <p:ext uri="{BB962C8B-B14F-4D97-AF65-F5344CB8AC3E}">
        <p14:creationId xmlns:p14="http://schemas.microsoft.com/office/powerpoint/2010/main" val="9956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Income</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fontScale="92500" lnSpcReduction="10000"/>
          </a:bodyPr>
          <a:lstStyle/>
          <a:p>
            <a:r>
              <a:rPr lang="en-US" dirty="0"/>
              <a:t>Typically, income that is </a:t>
            </a:r>
            <a:r>
              <a:rPr lang="en-US" b="1" i="1" u="sng" dirty="0"/>
              <a:t>counted</a:t>
            </a:r>
            <a:r>
              <a:rPr lang="en-US" dirty="0"/>
              <a:t> for CalFresh Food includes:</a:t>
            </a:r>
          </a:p>
          <a:p>
            <a:pPr lvl="1"/>
            <a:r>
              <a:rPr lang="en-US" dirty="0"/>
              <a:t>Wages from a job, including wages from self-employment</a:t>
            </a:r>
          </a:p>
          <a:p>
            <a:pPr lvl="1"/>
            <a:r>
              <a:rPr lang="en-US" dirty="0"/>
              <a:t>Rental income</a:t>
            </a:r>
          </a:p>
          <a:p>
            <a:pPr lvl="1"/>
            <a:r>
              <a:rPr lang="en-US" dirty="0"/>
              <a:t>Stipends</a:t>
            </a:r>
          </a:p>
          <a:p>
            <a:pPr lvl="1"/>
            <a:r>
              <a:rPr lang="en-US" dirty="0"/>
              <a:t>Foster Youth benefits if they are received directly</a:t>
            </a:r>
          </a:p>
          <a:p>
            <a:pPr lvl="1"/>
            <a:r>
              <a:rPr lang="en-US" dirty="0"/>
              <a:t>Social Security and state disability benefits</a:t>
            </a:r>
          </a:p>
          <a:p>
            <a:pPr lvl="1"/>
            <a:r>
              <a:rPr lang="en-US" dirty="0"/>
              <a:t>Spousal or child support</a:t>
            </a:r>
          </a:p>
          <a:p>
            <a:pPr lvl="1"/>
            <a:r>
              <a:rPr lang="en-US" dirty="0"/>
              <a:t>Unemployment benefits</a:t>
            </a:r>
          </a:p>
        </p:txBody>
      </p:sp>
    </p:spTree>
    <p:extLst>
      <p:ext uri="{BB962C8B-B14F-4D97-AF65-F5344CB8AC3E}">
        <p14:creationId xmlns:p14="http://schemas.microsoft.com/office/powerpoint/2010/main" val="291376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Income cont.</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sz="2000" dirty="0"/>
              <a:t>Typically, income that is </a:t>
            </a:r>
            <a:r>
              <a:rPr lang="en-US" sz="2000" b="1" i="1" u="sng" dirty="0"/>
              <a:t>not counted </a:t>
            </a:r>
            <a:r>
              <a:rPr lang="en-US" sz="2000" dirty="0"/>
              <a:t>for CalFresh Food includes:</a:t>
            </a:r>
          </a:p>
          <a:p>
            <a:pPr lvl="1"/>
            <a:r>
              <a:rPr lang="en-US" dirty="0"/>
              <a:t>Financial Aid programs</a:t>
            </a:r>
          </a:p>
          <a:p>
            <a:pPr lvl="1"/>
            <a:r>
              <a:rPr lang="en-US" dirty="0"/>
              <a:t>Income from Work Study job</a:t>
            </a:r>
          </a:p>
          <a:p>
            <a:pPr lvl="1"/>
            <a:r>
              <a:rPr lang="en-US" dirty="0"/>
              <a:t>Personal loans that need to be repaid</a:t>
            </a:r>
          </a:p>
          <a:p>
            <a:pPr lvl="1"/>
            <a:r>
              <a:rPr lang="en-US" dirty="0"/>
              <a:t>Irregular or infrequent cash gifts such a birthday money</a:t>
            </a:r>
          </a:p>
          <a:p>
            <a:pPr lvl="1"/>
            <a:r>
              <a:rPr lang="en-US" dirty="0"/>
              <a:t>One-time lump sum such as a tax refund</a:t>
            </a:r>
          </a:p>
          <a:p>
            <a:endParaRPr lang="en-US" dirty="0"/>
          </a:p>
        </p:txBody>
      </p:sp>
    </p:spTree>
    <p:extLst>
      <p:ext uri="{BB962C8B-B14F-4D97-AF65-F5344CB8AC3E}">
        <p14:creationId xmlns:p14="http://schemas.microsoft.com/office/powerpoint/2010/main" val="2110075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7B2E-8950-4682-A864-442B08DB09EF}"/>
              </a:ext>
            </a:extLst>
          </p:cNvPr>
          <p:cNvSpPr>
            <a:spLocks noGrp="1"/>
          </p:cNvSpPr>
          <p:nvPr>
            <p:ph type="title"/>
          </p:nvPr>
        </p:nvSpPr>
        <p:spPr/>
        <p:txBody>
          <a:bodyPr/>
          <a:lstStyle/>
          <a:p>
            <a:r>
              <a:rPr lang="en-US" dirty="0"/>
              <a:t>Income cont.</a:t>
            </a:r>
          </a:p>
        </p:txBody>
      </p:sp>
      <p:sp>
        <p:nvSpPr>
          <p:cNvPr id="3" name="Content Placeholder 2">
            <a:extLst>
              <a:ext uri="{FF2B5EF4-FFF2-40B4-BE49-F238E27FC236}">
                <a16:creationId xmlns:a16="http://schemas.microsoft.com/office/drawing/2014/main" id="{CB4A7E30-1588-465B-B329-E70611C889E3}"/>
              </a:ext>
            </a:extLst>
          </p:cNvPr>
          <p:cNvSpPr>
            <a:spLocks noGrp="1"/>
          </p:cNvSpPr>
          <p:nvPr>
            <p:ph sz="quarter" idx="13"/>
          </p:nvPr>
        </p:nvSpPr>
        <p:spPr/>
        <p:txBody>
          <a:bodyPr/>
          <a:lstStyle/>
          <a:p>
            <a:r>
              <a:rPr lang="en-US" dirty="0"/>
              <a:t>Reminder:</a:t>
            </a:r>
          </a:p>
          <a:p>
            <a:pPr lvl="1"/>
            <a:r>
              <a:rPr lang="en-US" dirty="0"/>
              <a:t>Even though some types of income may not be counted, clients should always report all income and income sources to the county as the county will be reviewing the verifications and the case to make an eligibility determination.</a:t>
            </a:r>
          </a:p>
        </p:txBody>
      </p:sp>
    </p:spTree>
    <p:extLst>
      <p:ext uri="{BB962C8B-B14F-4D97-AF65-F5344CB8AC3E}">
        <p14:creationId xmlns:p14="http://schemas.microsoft.com/office/powerpoint/2010/main" val="256773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What is CalFresh Food?</a:t>
            </a:r>
          </a:p>
        </p:txBody>
      </p:sp>
      <p:sp>
        <p:nvSpPr>
          <p:cNvPr id="6" name="Content Placeholder 5">
            <a:extLst>
              <a:ext uri="{FF2B5EF4-FFF2-40B4-BE49-F238E27FC236}">
                <a16:creationId xmlns:a16="http://schemas.microsoft.com/office/drawing/2014/main" id="{C89F5E5B-A9F3-432A-BCB0-3B92764E648E}"/>
              </a:ext>
            </a:extLst>
          </p:cNvPr>
          <p:cNvSpPr>
            <a:spLocks noGrp="1"/>
          </p:cNvSpPr>
          <p:nvPr>
            <p:ph sz="quarter" idx="13"/>
          </p:nvPr>
        </p:nvSpPr>
        <p:spPr/>
        <p:txBody>
          <a:bodyPr/>
          <a:lstStyle/>
          <a:p>
            <a:r>
              <a:rPr lang="en-US" dirty="0"/>
              <a:t>Funding: Farm Bill to USDA FNS to CDSS</a:t>
            </a:r>
          </a:p>
          <a:p>
            <a:r>
              <a:rPr lang="en-US" dirty="0"/>
              <a:t>Supplemental Nutrition Assistance Program (SNAP)</a:t>
            </a:r>
          </a:p>
          <a:p>
            <a:r>
              <a:rPr lang="en-US" dirty="0"/>
              <a:t>Eligible households receive an Electronic Benefit Transfer (EBT) card</a:t>
            </a:r>
          </a:p>
        </p:txBody>
      </p:sp>
    </p:spTree>
    <p:extLst>
      <p:ext uri="{BB962C8B-B14F-4D97-AF65-F5344CB8AC3E}">
        <p14:creationId xmlns:p14="http://schemas.microsoft.com/office/powerpoint/2010/main" val="163440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4AFA-0EA8-4FC9-838B-32DC0E6BBB8A}"/>
              </a:ext>
            </a:extLst>
          </p:cNvPr>
          <p:cNvSpPr>
            <a:spLocks noGrp="1"/>
          </p:cNvSpPr>
          <p:nvPr>
            <p:ph type="title"/>
          </p:nvPr>
        </p:nvSpPr>
        <p:spPr/>
        <p:txBody>
          <a:bodyPr>
            <a:noAutofit/>
          </a:bodyPr>
          <a:lstStyle/>
          <a:p>
            <a:r>
              <a:rPr lang="en-US" sz="1800" dirty="0"/>
              <a:t>Review the below and determine possible gross income</a:t>
            </a:r>
          </a:p>
        </p:txBody>
      </p:sp>
      <p:sp>
        <p:nvSpPr>
          <p:cNvPr id="3" name="Text Placeholder 2">
            <a:extLst>
              <a:ext uri="{FF2B5EF4-FFF2-40B4-BE49-F238E27FC236}">
                <a16:creationId xmlns:a16="http://schemas.microsoft.com/office/drawing/2014/main" id="{D921C06D-B8EE-46EB-81CE-7C0E4756E7FE}"/>
              </a:ext>
            </a:extLst>
          </p:cNvPr>
          <p:cNvSpPr>
            <a:spLocks noGrp="1"/>
          </p:cNvSpPr>
          <p:nvPr>
            <p:ph sz="quarter" idx="15"/>
          </p:nvPr>
        </p:nvSpPr>
        <p:spPr>
          <a:xfrm>
            <a:off x="4749844" y="1363663"/>
            <a:ext cx="3169544" cy="1908317"/>
          </a:xfrm>
        </p:spPr>
        <p:txBody>
          <a:bodyPr>
            <a:normAutofit lnSpcReduction="10000"/>
          </a:bodyPr>
          <a:lstStyle/>
          <a:p>
            <a:pPr>
              <a:lnSpc>
                <a:spcPct val="120000"/>
              </a:lnSpc>
            </a:pPr>
            <a:r>
              <a:rPr lang="en-US" sz="1800" dirty="0"/>
              <a:t>Client reports receiving gross $600 monthly from their Work Study job on campus and gross $500 from their job at a coffee shop</a:t>
            </a:r>
          </a:p>
        </p:txBody>
      </p:sp>
      <p:sp>
        <p:nvSpPr>
          <p:cNvPr id="4" name="Text Placeholder 3">
            <a:extLst>
              <a:ext uri="{FF2B5EF4-FFF2-40B4-BE49-F238E27FC236}">
                <a16:creationId xmlns:a16="http://schemas.microsoft.com/office/drawing/2014/main" id="{D3D6657A-9D22-431D-8762-E753804564CE}"/>
              </a:ext>
            </a:extLst>
          </p:cNvPr>
          <p:cNvSpPr>
            <a:spLocks noGrp="1"/>
          </p:cNvSpPr>
          <p:nvPr>
            <p:ph sz="quarter" idx="16"/>
          </p:nvPr>
        </p:nvSpPr>
        <p:spPr>
          <a:xfrm>
            <a:off x="1220874" y="1368283"/>
            <a:ext cx="3169544" cy="1908317"/>
          </a:xfrm>
        </p:spPr>
        <p:txBody>
          <a:bodyPr>
            <a:noAutofit/>
          </a:bodyPr>
          <a:lstStyle/>
          <a:p>
            <a:pPr>
              <a:lnSpc>
                <a:spcPct val="120000"/>
              </a:lnSpc>
            </a:pPr>
            <a:r>
              <a:rPr lang="en-US" sz="1800" dirty="0"/>
              <a:t>Client reports receiving $100 monthly from a family member and gross $1600 monthly from their job a bookstore</a:t>
            </a:r>
          </a:p>
        </p:txBody>
      </p:sp>
      <p:sp>
        <p:nvSpPr>
          <p:cNvPr id="5" name="TextBox 4">
            <a:extLst>
              <a:ext uri="{FF2B5EF4-FFF2-40B4-BE49-F238E27FC236}">
                <a16:creationId xmlns:a16="http://schemas.microsoft.com/office/drawing/2014/main" id="{E9189515-3DB8-414D-BBC5-00D762B5D7EF}"/>
              </a:ext>
            </a:extLst>
          </p:cNvPr>
          <p:cNvSpPr txBox="1"/>
          <p:nvPr/>
        </p:nvSpPr>
        <p:spPr>
          <a:xfrm>
            <a:off x="1218748" y="3378884"/>
            <a:ext cx="3173795" cy="307777"/>
          </a:xfrm>
          <a:prstGeom prst="rect">
            <a:avLst/>
          </a:prstGeom>
          <a:noFill/>
        </p:spPr>
        <p:txBody>
          <a:bodyPr wrap="square" rtlCol="0">
            <a:spAutoFit/>
          </a:bodyPr>
          <a:lstStyle/>
          <a:p>
            <a:r>
              <a:rPr lang="en-US" dirty="0"/>
              <a:t>Gross income is $1700.</a:t>
            </a:r>
          </a:p>
        </p:txBody>
      </p:sp>
      <p:sp>
        <p:nvSpPr>
          <p:cNvPr id="6" name="TextBox 5">
            <a:extLst>
              <a:ext uri="{FF2B5EF4-FFF2-40B4-BE49-F238E27FC236}">
                <a16:creationId xmlns:a16="http://schemas.microsoft.com/office/drawing/2014/main" id="{5F1FE09D-F6BE-4EC5-95EB-8652049B975F}"/>
              </a:ext>
            </a:extLst>
          </p:cNvPr>
          <p:cNvSpPr txBox="1"/>
          <p:nvPr/>
        </p:nvSpPr>
        <p:spPr>
          <a:xfrm>
            <a:off x="4753583" y="3378884"/>
            <a:ext cx="3173795" cy="954107"/>
          </a:xfrm>
          <a:prstGeom prst="rect">
            <a:avLst/>
          </a:prstGeom>
          <a:noFill/>
        </p:spPr>
        <p:txBody>
          <a:bodyPr wrap="square" rtlCol="0">
            <a:spAutoFit/>
          </a:bodyPr>
          <a:lstStyle/>
          <a:p>
            <a:r>
              <a:rPr lang="en-US" dirty="0"/>
              <a:t>Gross income is $500 from the job at a coffee shop. Income from Work Study is not counted but should still be reported to the county.</a:t>
            </a:r>
          </a:p>
        </p:txBody>
      </p:sp>
    </p:spTree>
    <p:extLst>
      <p:ext uri="{BB962C8B-B14F-4D97-AF65-F5344CB8AC3E}">
        <p14:creationId xmlns:p14="http://schemas.microsoft.com/office/powerpoint/2010/main" val="31794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lstStyle/>
          <a:p>
            <a:r>
              <a:rPr lang="en-US" dirty="0"/>
              <a:t>In addition, students must meet an additional criterion, also known as student exemption, to be eligible</a:t>
            </a:r>
          </a:p>
          <a:p>
            <a:r>
              <a:rPr lang="en-US" dirty="0"/>
              <a:t>“Student” – person enrolled in at least half-time and between the ages of 18-49</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p:txBody>
          <a:bodyPr/>
          <a:lstStyle/>
          <a:p>
            <a:r>
              <a:rPr lang="en-US" dirty="0"/>
              <a:t>Student Eligibility</a:t>
            </a:r>
          </a:p>
        </p:txBody>
      </p:sp>
      <p:pic>
        <p:nvPicPr>
          <p:cNvPr id="7" name="Picture Placeholder 6" descr="A picture containing text, person, indoor&#10;&#10;Description automatically generated">
            <a:extLst>
              <a:ext uri="{FF2B5EF4-FFF2-40B4-BE49-F238E27FC236}">
                <a16:creationId xmlns:a16="http://schemas.microsoft.com/office/drawing/2014/main" id="{53891DE9-5BB7-4C55-9401-AA6E2C0FC3B2}"/>
              </a:ext>
            </a:extLst>
          </p:cNvPr>
          <p:cNvPicPr>
            <a:picLocks noGrp="1" noChangeAspect="1"/>
          </p:cNvPicPr>
          <p:nvPr>
            <p:ph type="pic" idx="1"/>
          </p:nvPr>
        </p:nvPicPr>
        <p:blipFill>
          <a:blip r:embed="rId2"/>
          <a:srcRect l="20526" r="20526"/>
          <a:stretch>
            <a:fillRect/>
          </a:stretch>
        </p:blipFill>
        <p:spPr/>
      </p:pic>
    </p:spTree>
    <p:extLst>
      <p:ext uri="{BB962C8B-B14F-4D97-AF65-F5344CB8AC3E}">
        <p14:creationId xmlns:p14="http://schemas.microsoft.com/office/powerpoint/2010/main" val="3604261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7B2E-8950-4682-A864-442B08DB09EF}"/>
              </a:ext>
            </a:extLst>
          </p:cNvPr>
          <p:cNvSpPr>
            <a:spLocks noGrp="1"/>
          </p:cNvSpPr>
          <p:nvPr>
            <p:ph type="title"/>
          </p:nvPr>
        </p:nvSpPr>
        <p:spPr/>
        <p:txBody>
          <a:bodyPr/>
          <a:lstStyle/>
          <a:p>
            <a:r>
              <a:rPr lang="en-US" dirty="0"/>
              <a:t>More Common Exemptions</a:t>
            </a:r>
          </a:p>
        </p:txBody>
      </p:sp>
      <p:sp>
        <p:nvSpPr>
          <p:cNvPr id="3" name="Content Placeholder 2">
            <a:extLst>
              <a:ext uri="{FF2B5EF4-FFF2-40B4-BE49-F238E27FC236}">
                <a16:creationId xmlns:a16="http://schemas.microsoft.com/office/drawing/2014/main" id="{CB4A7E30-1588-465B-B329-E70611C889E3}"/>
              </a:ext>
            </a:extLst>
          </p:cNvPr>
          <p:cNvSpPr>
            <a:spLocks noGrp="1"/>
          </p:cNvSpPr>
          <p:nvPr>
            <p:ph sz="quarter" idx="13"/>
          </p:nvPr>
        </p:nvSpPr>
        <p:spPr/>
        <p:txBody>
          <a:bodyPr/>
          <a:lstStyle/>
          <a:p>
            <a:r>
              <a:rPr lang="en-US" dirty="0"/>
              <a:t>Working and getting paid for at least 20 hours per week or 80 hours per month on average</a:t>
            </a:r>
          </a:p>
          <a:p>
            <a:r>
              <a:rPr lang="en-US" dirty="0"/>
              <a:t>Approved, awarded, or accepted Work Study</a:t>
            </a:r>
          </a:p>
          <a:p>
            <a:r>
              <a:rPr lang="en-US" dirty="0"/>
              <a:t>Receiving Cal Grant A or B and have a California Student Aid Commission (CSAC) letter</a:t>
            </a:r>
          </a:p>
        </p:txBody>
      </p:sp>
    </p:spTree>
    <p:extLst>
      <p:ext uri="{BB962C8B-B14F-4D97-AF65-F5344CB8AC3E}">
        <p14:creationId xmlns:p14="http://schemas.microsoft.com/office/powerpoint/2010/main" val="308433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7B2E-8950-4682-A864-442B08DB09EF}"/>
              </a:ext>
            </a:extLst>
          </p:cNvPr>
          <p:cNvSpPr>
            <a:spLocks noGrp="1"/>
          </p:cNvSpPr>
          <p:nvPr>
            <p:ph type="title"/>
          </p:nvPr>
        </p:nvSpPr>
        <p:spPr/>
        <p:txBody>
          <a:bodyPr/>
          <a:lstStyle/>
          <a:p>
            <a:r>
              <a:rPr lang="en-US" dirty="0"/>
              <a:t>More Common Exemptions cont.</a:t>
            </a:r>
          </a:p>
        </p:txBody>
      </p:sp>
      <p:sp>
        <p:nvSpPr>
          <p:cNvPr id="3" name="Content Placeholder 2">
            <a:extLst>
              <a:ext uri="{FF2B5EF4-FFF2-40B4-BE49-F238E27FC236}">
                <a16:creationId xmlns:a16="http://schemas.microsoft.com/office/drawing/2014/main" id="{CB4A7E30-1588-465B-B329-E70611C889E3}"/>
              </a:ext>
            </a:extLst>
          </p:cNvPr>
          <p:cNvSpPr>
            <a:spLocks noGrp="1"/>
          </p:cNvSpPr>
          <p:nvPr>
            <p:ph sz="quarter" idx="13"/>
          </p:nvPr>
        </p:nvSpPr>
        <p:spPr/>
        <p:txBody>
          <a:bodyPr/>
          <a:lstStyle/>
          <a:p>
            <a:r>
              <a:rPr lang="en-US" dirty="0"/>
              <a:t>Enrolled in programs that increase employability</a:t>
            </a:r>
          </a:p>
          <a:p>
            <a:pPr lvl="1"/>
            <a:r>
              <a:rPr lang="en-US" dirty="0"/>
              <a:t>EOP(S), WIOA, DSPS, CARE, McNair, MESA, Guardian Scholars, FYSI, CAFYES, or Extended Foster Care</a:t>
            </a:r>
          </a:p>
          <a:p>
            <a:pPr lvl="1"/>
            <a:r>
              <a:rPr lang="en-US" dirty="0"/>
              <a:t>Additional programs can be added if they are submitted to the state and are approved. See description for a comprehensive list of approved programs.</a:t>
            </a:r>
          </a:p>
        </p:txBody>
      </p:sp>
    </p:spTree>
    <p:extLst>
      <p:ext uri="{BB962C8B-B14F-4D97-AF65-F5344CB8AC3E}">
        <p14:creationId xmlns:p14="http://schemas.microsoft.com/office/powerpoint/2010/main" val="4007093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7B2E-8950-4682-A864-442B08DB09EF}"/>
              </a:ext>
            </a:extLst>
          </p:cNvPr>
          <p:cNvSpPr>
            <a:spLocks noGrp="1"/>
          </p:cNvSpPr>
          <p:nvPr>
            <p:ph type="title"/>
          </p:nvPr>
        </p:nvSpPr>
        <p:spPr/>
        <p:txBody>
          <a:bodyPr/>
          <a:lstStyle/>
          <a:p>
            <a:r>
              <a:rPr lang="en-US" dirty="0"/>
              <a:t>Other Exemptions</a:t>
            </a:r>
          </a:p>
        </p:txBody>
      </p:sp>
      <p:sp>
        <p:nvSpPr>
          <p:cNvPr id="3" name="Content Placeholder 2">
            <a:extLst>
              <a:ext uri="{FF2B5EF4-FFF2-40B4-BE49-F238E27FC236}">
                <a16:creationId xmlns:a16="http://schemas.microsoft.com/office/drawing/2014/main" id="{CB4A7E30-1588-465B-B329-E70611C889E3}"/>
              </a:ext>
            </a:extLst>
          </p:cNvPr>
          <p:cNvSpPr>
            <a:spLocks noGrp="1"/>
          </p:cNvSpPr>
          <p:nvPr>
            <p:ph sz="quarter" idx="13"/>
          </p:nvPr>
        </p:nvSpPr>
        <p:spPr/>
        <p:txBody>
          <a:bodyPr/>
          <a:lstStyle/>
          <a:p>
            <a:r>
              <a:rPr lang="en-US" dirty="0"/>
              <a:t>Having parental control of a child under the age of 6, between 6-12 without adequate childcare determined by the county, or be a single parent of a child under the age of 12</a:t>
            </a:r>
          </a:p>
          <a:p>
            <a:r>
              <a:rPr lang="en-US" dirty="0"/>
              <a:t>Participating in the CalFresh Employment and Training Program, JOBS, or receiving CalWORKs</a:t>
            </a:r>
          </a:p>
        </p:txBody>
      </p:sp>
    </p:spTree>
    <p:extLst>
      <p:ext uri="{BB962C8B-B14F-4D97-AF65-F5344CB8AC3E}">
        <p14:creationId xmlns:p14="http://schemas.microsoft.com/office/powerpoint/2010/main" val="400802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7B2E-8950-4682-A864-442B08DB09EF}"/>
              </a:ext>
            </a:extLst>
          </p:cNvPr>
          <p:cNvSpPr>
            <a:spLocks noGrp="1"/>
          </p:cNvSpPr>
          <p:nvPr>
            <p:ph type="title"/>
          </p:nvPr>
        </p:nvSpPr>
        <p:spPr/>
        <p:txBody>
          <a:bodyPr/>
          <a:lstStyle/>
          <a:p>
            <a:r>
              <a:rPr lang="en-US" dirty="0"/>
              <a:t>Things to note:</a:t>
            </a:r>
          </a:p>
        </p:txBody>
      </p:sp>
      <p:sp>
        <p:nvSpPr>
          <p:cNvPr id="3" name="Content Placeholder 2">
            <a:extLst>
              <a:ext uri="{FF2B5EF4-FFF2-40B4-BE49-F238E27FC236}">
                <a16:creationId xmlns:a16="http://schemas.microsoft.com/office/drawing/2014/main" id="{CB4A7E30-1588-465B-B329-E70611C889E3}"/>
              </a:ext>
            </a:extLst>
          </p:cNvPr>
          <p:cNvSpPr>
            <a:spLocks noGrp="1"/>
          </p:cNvSpPr>
          <p:nvPr>
            <p:ph sz="quarter" idx="13"/>
          </p:nvPr>
        </p:nvSpPr>
        <p:spPr/>
        <p:txBody>
          <a:bodyPr vert="horz" lIns="91440" tIns="45720" rIns="91440" bIns="45720" rtlCol="0" anchor="t">
            <a:normAutofit fontScale="92500" lnSpcReduction="10000"/>
          </a:bodyPr>
          <a:lstStyle/>
          <a:p>
            <a:r>
              <a:rPr lang="en-US" dirty="0"/>
              <a:t>International, DACA, and DREAM students are not eligible</a:t>
            </a:r>
          </a:p>
          <a:p>
            <a:r>
              <a:rPr lang="en-US" dirty="0"/>
              <a:t>Out-of-state students may be eligible if they are residing in California</a:t>
            </a:r>
          </a:p>
          <a:p>
            <a:r>
              <a:rPr lang="en-US" dirty="0"/>
              <a:t>Students with a disability do not have to meet an exemption</a:t>
            </a:r>
          </a:p>
          <a:p>
            <a:r>
              <a:rPr lang="en-US" dirty="0">
                <a:latin typeface="Arial"/>
                <a:cs typeface="Arial"/>
              </a:rPr>
              <a:t>If they are on a campus meal plan and are provided less than half, which is 10 or less, meals per week, they most likely may be eligible for </a:t>
            </a:r>
            <a:r>
              <a:rPr lang="en-US" dirty="0" err="1">
                <a:latin typeface="Arial"/>
                <a:cs typeface="Arial"/>
              </a:rPr>
              <a:t>CalFresh</a:t>
            </a:r>
            <a:r>
              <a:rPr lang="en-US" dirty="0">
                <a:latin typeface="Arial"/>
                <a:cs typeface="Arial"/>
              </a:rPr>
              <a:t> Food</a:t>
            </a:r>
          </a:p>
          <a:p>
            <a:endParaRPr lang="en-US" dirty="0"/>
          </a:p>
        </p:txBody>
      </p:sp>
    </p:spTree>
    <p:extLst>
      <p:ext uri="{BB962C8B-B14F-4D97-AF65-F5344CB8AC3E}">
        <p14:creationId xmlns:p14="http://schemas.microsoft.com/office/powerpoint/2010/main" val="290661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p:txBody>
          <a:bodyPr>
            <a:normAutofit fontScale="90000"/>
          </a:bodyPr>
          <a:lstStyle/>
          <a:p>
            <a:r>
              <a:rPr lang="en-US" dirty="0"/>
              <a:t>CalFresh Outreach</a:t>
            </a:r>
            <a:br>
              <a:rPr lang="en-US" dirty="0"/>
            </a:br>
            <a:r>
              <a:rPr lang="en-US" dirty="0"/>
              <a:t>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p:txBody>
          <a:bodyPr>
            <a:normAutofit lnSpcReduction="10000"/>
          </a:bodyPr>
          <a:lstStyle/>
          <a:p>
            <a:r>
              <a:rPr lang="en-US" dirty="0"/>
              <a:t>Prescreen</a:t>
            </a:r>
          </a:p>
        </p:txBody>
      </p:sp>
      <p:sp>
        <p:nvSpPr>
          <p:cNvPr id="6" name="Text Placeholder 5">
            <a:extLst>
              <a:ext uri="{FF2B5EF4-FFF2-40B4-BE49-F238E27FC236}">
                <a16:creationId xmlns:a16="http://schemas.microsoft.com/office/drawing/2014/main" id="{85AC765D-9B93-4D76-9A4E-0071D5EE5D35}"/>
              </a:ext>
            </a:extLst>
          </p:cNvPr>
          <p:cNvSpPr>
            <a:spLocks noGrp="1"/>
          </p:cNvSpPr>
          <p:nvPr>
            <p:ph type="body"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253458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lstStyle/>
          <a:p>
            <a:r>
              <a:rPr lang="en-US" dirty="0"/>
              <a:t>“Prescreen” – technical term for those on the CFO contract</a:t>
            </a:r>
          </a:p>
          <a:p>
            <a:r>
              <a:rPr lang="en-US" dirty="0"/>
              <a:t>Assessment or conversation with potential applicants to assess whether their household look to be eligible</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p:txBody>
          <a:bodyPr/>
          <a:lstStyle/>
          <a:p>
            <a:r>
              <a:rPr lang="en-US" dirty="0"/>
              <a:t>What is a prescreen?</a:t>
            </a:r>
          </a:p>
        </p:txBody>
      </p:sp>
      <p:pic>
        <p:nvPicPr>
          <p:cNvPr id="12" name="Picture Placeholder 11"/>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617" t="-606" r="38433" b="606"/>
          <a:stretch/>
        </p:blipFill>
        <p:spPr/>
      </p:pic>
    </p:spTree>
    <p:extLst>
      <p:ext uri="{BB962C8B-B14F-4D97-AF65-F5344CB8AC3E}">
        <p14:creationId xmlns:p14="http://schemas.microsoft.com/office/powerpoint/2010/main" val="378914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latin typeface="Arial"/>
                <a:cs typeface="Arial"/>
              </a:rPr>
              <a:t>Prescreen - </a:t>
            </a:r>
            <a:r>
              <a:rPr lang="en-US" dirty="0">
                <a:latin typeface="Arial"/>
                <a:cs typeface="Arial"/>
                <a:hlinkClick r:id="rId2"/>
              </a:rPr>
              <a:t>bit.ly/2022prescreen</a:t>
            </a:r>
            <a:endParaRPr lang="en-US" dirty="0"/>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vert="horz" lIns="91440" tIns="45720" rIns="91440" bIns="45720" rtlCol="0" anchor="t">
            <a:normAutofit fontScale="77500" lnSpcReduction="20000"/>
          </a:bodyPr>
          <a:lstStyle/>
          <a:p>
            <a:r>
              <a:rPr lang="en-US" dirty="0"/>
              <a:t>Household – who do they purchase and prepare food with?</a:t>
            </a:r>
          </a:p>
          <a:p>
            <a:r>
              <a:rPr lang="en-US" dirty="0"/>
              <a:t>Gross income</a:t>
            </a:r>
          </a:p>
          <a:p>
            <a:r>
              <a:rPr lang="en-US" dirty="0"/>
              <a:t>At least one household member who is a United States citizen or legal permanent resident (LPR)</a:t>
            </a:r>
          </a:p>
          <a:p>
            <a:r>
              <a:rPr lang="en-US" dirty="0"/>
              <a:t>Participating in the Food Distribution Program on Indian Reservations (FDPIR)</a:t>
            </a:r>
          </a:p>
          <a:p>
            <a:r>
              <a:rPr lang="en-US" dirty="0">
                <a:latin typeface="Arial"/>
                <a:cs typeface="Arial"/>
              </a:rPr>
              <a:t>Student meal plans – most likely eligible if less than half (10 or less) meals per week</a:t>
            </a:r>
          </a:p>
          <a:p>
            <a:r>
              <a:rPr lang="en-US" dirty="0"/>
              <a:t>Students enrolled in half-time or more and between the ages of 18-49 will need to meet one more criterion</a:t>
            </a:r>
          </a:p>
          <a:p>
            <a:endParaRPr lang="en-US" dirty="0"/>
          </a:p>
          <a:p>
            <a:endParaRPr lang="en-US" dirty="0"/>
          </a:p>
        </p:txBody>
      </p:sp>
    </p:spTree>
    <p:extLst>
      <p:ext uri="{BB962C8B-B14F-4D97-AF65-F5344CB8AC3E}">
        <p14:creationId xmlns:p14="http://schemas.microsoft.com/office/powerpoint/2010/main" val="395432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Prescreen cont.</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If a household looks to be ineligible, offer other resources</a:t>
            </a:r>
          </a:p>
          <a:p>
            <a:pPr lvl="1"/>
            <a:r>
              <a:rPr lang="en-US" dirty="0"/>
              <a:t>Campus basic needs, food programs, pantry</a:t>
            </a:r>
          </a:p>
          <a:p>
            <a:pPr lvl="1"/>
            <a:r>
              <a:rPr lang="en-US" dirty="0"/>
              <a:t>List of local resources – food bank distribution schedule, locations for free meals, other organizations that provide food assistance</a:t>
            </a:r>
          </a:p>
          <a:p>
            <a:endParaRPr lang="en-US" dirty="0"/>
          </a:p>
          <a:p>
            <a:endParaRPr lang="en-US" dirty="0"/>
          </a:p>
        </p:txBody>
      </p:sp>
    </p:spTree>
    <p:extLst>
      <p:ext uri="{BB962C8B-B14F-4D97-AF65-F5344CB8AC3E}">
        <p14:creationId xmlns:p14="http://schemas.microsoft.com/office/powerpoint/2010/main" val="121794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What can you buy with CalFresh Food?</a:t>
            </a:r>
          </a:p>
        </p:txBody>
      </p:sp>
      <p:sp>
        <p:nvSpPr>
          <p:cNvPr id="6" name="Content Placeholder 5">
            <a:extLst>
              <a:ext uri="{FF2B5EF4-FFF2-40B4-BE49-F238E27FC236}">
                <a16:creationId xmlns:a16="http://schemas.microsoft.com/office/drawing/2014/main" id="{C89F5E5B-A9F3-432A-BCB0-3B92764E648E}"/>
              </a:ext>
            </a:extLst>
          </p:cNvPr>
          <p:cNvSpPr>
            <a:spLocks noGrp="1"/>
          </p:cNvSpPr>
          <p:nvPr>
            <p:ph sz="quarter" idx="13"/>
          </p:nvPr>
        </p:nvSpPr>
        <p:spPr/>
        <p:txBody>
          <a:bodyPr/>
          <a:lstStyle/>
          <a:p>
            <a:r>
              <a:rPr lang="en-US" dirty="0"/>
              <a:t>Groceries – anything with a nutrition label</a:t>
            </a:r>
          </a:p>
          <a:p>
            <a:r>
              <a:rPr lang="en-US" dirty="0"/>
              <a:t>Supermarkets, convenient stores, farmers’ markets</a:t>
            </a:r>
          </a:p>
          <a:p>
            <a:r>
              <a:rPr lang="en-US" dirty="0"/>
              <a:t>Seeds and seedlings</a:t>
            </a:r>
          </a:p>
          <a:p>
            <a:r>
              <a:rPr lang="en-US" dirty="0"/>
              <a:t>Cannot purchase non-food items – cleaning supplies, cookware, items with a supplemental label</a:t>
            </a:r>
          </a:p>
          <a:p>
            <a:endParaRPr lang="en-US" dirty="0"/>
          </a:p>
        </p:txBody>
      </p:sp>
    </p:spTree>
    <p:extLst>
      <p:ext uri="{BB962C8B-B14F-4D97-AF65-F5344CB8AC3E}">
        <p14:creationId xmlns:p14="http://schemas.microsoft.com/office/powerpoint/2010/main" val="3213151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a:xfrm>
            <a:off x="915093" y="833698"/>
            <a:ext cx="3933998" cy="449580"/>
          </a:xfrm>
        </p:spPr>
        <p:txBody>
          <a:bodyPr>
            <a:normAutofit fontScale="90000"/>
          </a:bodyPr>
          <a:lstStyle/>
          <a:p>
            <a:pPr algn="ctr"/>
            <a:r>
              <a:rPr lang="en-US" dirty="0"/>
              <a:t>CalFresh Outreach 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a:xfrm>
            <a:off x="818111" y="1437063"/>
            <a:ext cx="4481253" cy="449581"/>
          </a:xfrm>
        </p:spPr>
        <p:txBody>
          <a:bodyPr vert="horz" lIns="91440" tIns="45720" rIns="91440" bIns="45720" rtlCol="0" anchor="t">
            <a:normAutofit lnSpcReduction="10000"/>
          </a:bodyPr>
          <a:lstStyle/>
          <a:p>
            <a:r>
              <a:rPr lang="en-US" dirty="0">
                <a:latin typeface="Arial"/>
                <a:cs typeface="Arial"/>
              </a:rPr>
              <a:t>Compassionate Assistance</a:t>
            </a:r>
            <a:endParaRPr lang="en-US" dirty="0"/>
          </a:p>
        </p:txBody>
      </p:sp>
    </p:spTree>
    <p:extLst>
      <p:ext uri="{BB962C8B-B14F-4D97-AF65-F5344CB8AC3E}">
        <p14:creationId xmlns:p14="http://schemas.microsoft.com/office/powerpoint/2010/main" val="258841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normAutofit fontScale="92500" lnSpcReduction="20000"/>
          </a:bodyPr>
          <a:lstStyle/>
          <a:p>
            <a:pPr marL="457200" indent="-457200">
              <a:lnSpc>
                <a:spcPct val="150000"/>
              </a:lnSpc>
              <a:buAutoNum type="arabicPeriod"/>
            </a:pPr>
            <a:r>
              <a:rPr lang="en-US" dirty="0">
                <a:cs typeface="Arial"/>
              </a:rPr>
              <a:t>Make space inviting and inclusive of your clients – make sure your services are accessible and safe for all </a:t>
            </a:r>
            <a:endParaRPr lang="en-US" dirty="0"/>
          </a:p>
          <a:p>
            <a:pPr marL="457200" indent="-457200">
              <a:lnSpc>
                <a:spcPct val="150000"/>
              </a:lnSpc>
              <a:buAutoNum type="arabicPeriod"/>
            </a:pPr>
            <a:r>
              <a:rPr lang="en-US" dirty="0">
                <a:ea typeface="+mn-lt"/>
                <a:cs typeface="+mn-lt"/>
              </a:rPr>
              <a:t>Be mindful of language used</a:t>
            </a:r>
          </a:p>
          <a:p>
            <a:pPr marL="457200" indent="-457200">
              <a:lnSpc>
                <a:spcPct val="150000"/>
              </a:lnSpc>
              <a:buAutoNum type="arabicPeriod"/>
            </a:pPr>
            <a:r>
              <a:rPr lang="en-US" dirty="0">
                <a:cs typeface="Arial"/>
              </a:rPr>
              <a:t>Be prepared </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p:txBody>
          <a:bodyPr/>
          <a:lstStyle/>
          <a:p>
            <a:r>
              <a:rPr lang="en-US" dirty="0"/>
              <a:t>Compassionate Assistance</a:t>
            </a:r>
          </a:p>
        </p:txBody>
      </p:sp>
      <p:pic>
        <p:nvPicPr>
          <p:cNvPr id="7" name="Picture Placehold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964" t="-129" r="12279" b="129"/>
          <a:stretch/>
        </p:blipFill>
        <p:spPr/>
      </p:pic>
    </p:spTree>
    <p:extLst>
      <p:ext uri="{BB962C8B-B14F-4D97-AF65-F5344CB8AC3E}">
        <p14:creationId xmlns:p14="http://schemas.microsoft.com/office/powerpoint/2010/main" val="9681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normAutofit lnSpcReduction="10000"/>
          </a:bodyPr>
          <a:lstStyle/>
          <a:p>
            <a:pPr marL="0" indent="0">
              <a:lnSpc>
                <a:spcPct val="150000"/>
              </a:lnSpc>
              <a:buNone/>
            </a:pPr>
            <a:r>
              <a:rPr lang="en-US" dirty="0">
                <a:cs typeface="Arial" panose="020B0604020202020204"/>
              </a:rPr>
              <a:t>4. Be an engaged and active listener</a:t>
            </a:r>
          </a:p>
          <a:p>
            <a:pPr marL="0" indent="0">
              <a:lnSpc>
                <a:spcPct val="150000"/>
              </a:lnSpc>
              <a:buNone/>
            </a:pPr>
            <a:r>
              <a:rPr lang="en-US" dirty="0">
                <a:cs typeface="Arial" panose="020B0604020202020204"/>
              </a:rPr>
              <a:t>5. Clarify next steps and identify potential issues </a:t>
            </a:r>
          </a:p>
          <a:p>
            <a:pPr marL="0" indent="0">
              <a:lnSpc>
                <a:spcPct val="150000"/>
              </a:lnSpc>
              <a:buNone/>
            </a:pPr>
            <a:r>
              <a:rPr lang="en-US" dirty="0">
                <a:cs typeface="Arial" panose="020B0604020202020204"/>
              </a:rPr>
              <a:t>6. Make sure staff have time to decompress </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p:txBody>
          <a:bodyPr/>
          <a:lstStyle/>
          <a:p>
            <a:r>
              <a:rPr lang="en-US" dirty="0"/>
              <a:t>Compassionate Assistance</a:t>
            </a:r>
          </a:p>
        </p:txBody>
      </p:sp>
      <p:pic>
        <p:nvPicPr>
          <p:cNvPr id="2" name="Picture 1"/>
          <p:cNvPicPr>
            <a:picLocks noChangeAspect="1"/>
          </p:cNvPicPr>
          <p:nvPr/>
        </p:nvPicPr>
        <p:blipFill>
          <a:blip r:embed="rId2"/>
          <a:stretch>
            <a:fillRect/>
          </a:stretch>
        </p:blipFill>
        <p:spPr>
          <a:xfrm>
            <a:off x="259133" y="407666"/>
            <a:ext cx="3901778" cy="4413887"/>
          </a:xfrm>
          <a:prstGeom prst="rect">
            <a:avLst/>
          </a:prstGeom>
        </p:spPr>
      </p:pic>
    </p:spTree>
    <p:extLst>
      <p:ext uri="{BB962C8B-B14F-4D97-AF65-F5344CB8AC3E}">
        <p14:creationId xmlns:p14="http://schemas.microsoft.com/office/powerpoint/2010/main" val="135171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a:xfrm>
            <a:off x="915093" y="833698"/>
            <a:ext cx="3933998" cy="449580"/>
          </a:xfrm>
        </p:spPr>
        <p:txBody>
          <a:bodyPr>
            <a:normAutofit fontScale="90000"/>
          </a:bodyPr>
          <a:lstStyle/>
          <a:p>
            <a:pPr algn="ctr"/>
            <a:r>
              <a:rPr lang="en-US" dirty="0"/>
              <a:t>CalFresh Outreach 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a:xfrm>
            <a:off x="1495444" y="1380619"/>
            <a:ext cx="4481253" cy="449581"/>
          </a:xfrm>
        </p:spPr>
        <p:txBody>
          <a:bodyPr vert="horz" lIns="91440" tIns="45720" rIns="91440" bIns="45720" rtlCol="0" anchor="t">
            <a:normAutofit lnSpcReduction="10000"/>
          </a:bodyPr>
          <a:lstStyle/>
          <a:p>
            <a:r>
              <a:rPr lang="en-US" dirty="0">
                <a:latin typeface="Arial"/>
                <a:cs typeface="Arial"/>
              </a:rPr>
              <a:t>Outreach Strategies </a:t>
            </a:r>
            <a:endParaRPr lang="en-US" dirty="0"/>
          </a:p>
        </p:txBody>
      </p:sp>
    </p:spTree>
    <p:extLst>
      <p:ext uri="{BB962C8B-B14F-4D97-AF65-F5344CB8AC3E}">
        <p14:creationId xmlns:p14="http://schemas.microsoft.com/office/powerpoint/2010/main" val="2169864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422C22-6AC3-4B91-B5B5-C4E2FC518F79}"/>
              </a:ext>
            </a:extLst>
          </p:cNvPr>
          <p:cNvSpPr>
            <a:spLocks noGrp="1"/>
          </p:cNvSpPr>
          <p:nvPr>
            <p:ph type="body" sz="quarter" idx="13"/>
          </p:nvPr>
        </p:nvSpPr>
        <p:spPr>
          <a:xfrm>
            <a:off x="388620" y="1363662"/>
            <a:ext cx="4171350" cy="3457891"/>
          </a:xfrm>
        </p:spPr>
        <p:txBody>
          <a:bodyPr>
            <a:normAutofit fontScale="85000" lnSpcReduction="20000"/>
          </a:bodyPr>
          <a:lstStyle/>
          <a:p>
            <a:r>
              <a:rPr lang="en-US" sz="2000" dirty="0">
                <a:latin typeface="Calibri"/>
                <a:cs typeface="Calibri"/>
              </a:rPr>
              <a:t>Partnerships</a:t>
            </a:r>
            <a:endParaRPr lang="en-US" sz="2000" dirty="0">
              <a:latin typeface="Arial"/>
              <a:cs typeface="Arial"/>
            </a:endParaRPr>
          </a:p>
          <a:p>
            <a:pPr lvl="1"/>
            <a:r>
              <a:rPr lang="en-US" dirty="0">
                <a:latin typeface="Calibri"/>
                <a:cs typeface="Calibri"/>
              </a:rPr>
              <a:t>Campus: Financial Aid, EOP(S), DSPS, etc.</a:t>
            </a:r>
            <a:endParaRPr lang="en-US" dirty="0"/>
          </a:p>
          <a:p>
            <a:pPr lvl="1"/>
            <a:r>
              <a:rPr lang="en-US" dirty="0">
                <a:latin typeface="Calibri"/>
                <a:cs typeface="Calibri"/>
              </a:rPr>
              <a:t>Community: Food distribution sites, Family Resource Centers, food banks, K-12 schools and college campuses</a:t>
            </a:r>
          </a:p>
          <a:p>
            <a:pPr lvl="1"/>
            <a:r>
              <a:rPr lang="en-US" dirty="0">
                <a:latin typeface="Calibri"/>
                <a:cs typeface="Calibri"/>
              </a:rPr>
              <a:t>Events: Farmers' Markets, Welcome Weeks, etc.</a:t>
            </a:r>
          </a:p>
          <a:p>
            <a:r>
              <a:rPr lang="en-US" sz="2000" dirty="0">
                <a:latin typeface="Calibri"/>
                <a:cs typeface="Calibri"/>
              </a:rPr>
              <a:t>Messaging</a:t>
            </a:r>
            <a:endParaRPr lang="en-US" sz="2000" dirty="0"/>
          </a:p>
          <a:p>
            <a:pPr lvl="1"/>
            <a:r>
              <a:rPr lang="en-US" dirty="0">
                <a:latin typeface="Calibri"/>
                <a:cs typeface="Calibri"/>
              </a:rPr>
              <a:t>Normalizes CalFresh</a:t>
            </a:r>
          </a:p>
          <a:p>
            <a:pPr lvl="1"/>
            <a:r>
              <a:rPr lang="en-US" dirty="0">
                <a:latin typeface="Calibri" panose="020F0502020204030204" pitchFamily="34" charset="0"/>
                <a:cs typeface="Calibri" panose="020F0502020204030204" pitchFamily="34" charset="0"/>
              </a:rPr>
              <a:t>Include data and stories in your messages</a:t>
            </a:r>
            <a:endParaRPr lang="en-US" dirty="0">
              <a:latin typeface="Calibri"/>
              <a:cs typeface="Calibri"/>
            </a:endParaRPr>
          </a:p>
          <a:p>
            <a:pPr>
              <a:lnSpc>
                <a:spcPct val="110000"/>
              </a:lnSpc>
            </a:pPr>
            <a:endParaRPr lang="en-US" dirty="0"/>
          </a:p>
        </p:txBody>
      </p:sp>
      <p:sp>
        <p:nvSpPr>
          <p:cNvPr id="4" name="Title 3">
            <a:extLst>
              <a:ext uri="{FF2B5EF4-FFF2-40B4-BE49-F238E27FC236}">
                <a16:creationId xmlns:a16="http://schemas.microsoft.com/office/drawing/2014/main" id="{9FEF2D8E-8CC9-41C0-A8E5-42D5ACB639B8}"/>
              </a:ext>
            </a:extLst>
          </p:cNvPr>
          <p:cNvSpPr>
            <a:spLocks noGrp="1"/>
          </p:cNvSpPr>
          <p:nvPr>
            <p:ph type="title"/>
          </p:nvPr>
        </p:nvSpPr>
        <p:spPr/>
        <p:txBody>
          <a:bodyPr/>
          <a:lstStyle/>
          <a:p>
            <a:r>
              <a:rPr lang="en-US" dirty="0"/>
              <a:t>Outreach Strategies</a:t>
            </a:r>
          </a:p>
        </p:txBody>
      </p:sp>
      <p:pic>
        <p:nvPicPr>
          <p:cNvPr id="13" name="Picture Placeholder 12"/>
          <p:cNvPicPr>
            <a:picLocks noGrp="1" noChangeAspect="1"/>
          </p:cNvPicPr>
          <p:nvPr>
            <p:ph type="pic" idx="1"/>
          </p:nvPr>
        </p:nvPicPr>
        <p:blipFill>
          <a:blip r:embed="rId2">
            <a:extLst>
              <a:ext uri="{28A0092B-C50C-407E-A947-70E740481C1C}">
                <a14:useLocalDpi xmlns:a14="http://schemas.microsoft.com/office/drawing/2010/main" val="0"/>
              </a:ext>
            </a:extLst>
          </a:blip>
          <a:srcRect l="20564" r="20564"/>
          <a:stretch>
            <a:fillRect/>
          </a:stretch>
        </p:blipFill>
        <p:spPr/>
      </p:pic>
    </p:spTree>
    <p:extLst>
      <p:ext uri="{BB962C8B-B14F-4D97-AF65-F5344CB8AC3E}">
        <p14:creationId xmlns:p14="http://schemas.microsoft.com/office/powerpoint/2010/main" val="48541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normAutofit fontScale="92500" lnSpcReduction="10000"/>
          </a:bodyPr>
          <a:lstStyle/>
          <a:p>
            <a:r>
              <a:rPr lang="en-US" dirty="0">
                <a:latin typeface="Calibri" panose="020F0502020204030204" pitchFamily="34" charset="0"/>
                <a:cs typeface="Calibri" panose="020F0502020204030204" pitchFamily="34" charset="0"/>
              </a:rPr>
              <a:t>“Someone else needs it more than I do.”</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“When I get a job, I have to pay it all back.”</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“My parents don’t want me to apply. They think it will impact my financial aid.”</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p:txBody>
          <a:bodyPr>
            <a:normAutofit fontScale="90000"/>
          </a:bodyPr>
          <a:lstStyle/>
          <a:p>
            <a:r>
              <a:rPr lang="en-US" dirty="0"/>
              <a:t>Demystifying CalFresh Food</a:t>
            </a:r>
          </a:p>
        </p:txBody>
      </p:sp>
      <p:pic>
        <p:nvPicPr>
          <p:cNvPr id="12" name="Picture Placeholder 11"/>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617" t="-606" r="38433" b="606"/>
          <a:stretch/>
        </p:blipFill>
        <p:spPr/>
      </p:pic>
    </p:spTree>
    <p:extLst>
      <p:ext uri="{BB962C8B-B14F-4D97-AF65-F5344CB8AC3E}">
        <p14:creationId xmlns:p14="http://schemas.microsoft.com/office/powerpoint/2010/main" val="3248571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a:xfrm>
            <a:off x="915093" y="833698"/>
            <a:ext cx="3933998" cy="449580"/>
          </a:xfrm>
        </p:spPr>
        <p:txBody>
          <a:bodyPr>
            <a:normAutofit fontScale="90000"/>
          </a:bodyPr>
          <a:lstStyle/>
          <a:p>
            <a:pPr algn="ctr"/>
            <a:r>
              <a:rPr lang="en-US" dirty="0"/>
              <a:t>CalFresh Outreach 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a:xfrm>
            <a:off x="818111" y="1437063"/>
            <a:ext cx="4481253" cy="449581"/>
          </a:xfrm>
        </p:spPr>
        <p:txBody>
          <a:bodyPr>
            <a:normAutofit fontScale="77500" lnSpcReduction="20000"/>
          </a:bodyPr>
          <a:lstStyle/>
          <a:p>
            <a:r>
              <a:rPr lang="en-US" dirty="0"/>
              <a:t>The Application Process &amp; Submission</a:t>
            </a:r>
          </a:p>
        </p:txBody>
      </p:sp>
    </p:spTree>
    <p:extLst>
      <p:ext uri="{BB962C8B-B14F-4D97-AF65-F5344CB8AC3E}">
        <p14:creationId xmlns:p14="http://schemas.microsoft.com/office/powerpoint/2010/main" val="177050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The Application Process</a:t>
            </a:r>
          </a:p>
        </p:txBody>
      </p:sp>
      <p:graphicFrame>
        <p:nvGraphicFramePr>
          <p:cNvPr id="5" name="Diagram 4"/>
          <p:cNvGraphicFramePr/>
          <p:nvPr>
            <p:extLst>
              <p:ext uri="{D42A27DB-BD31-4B8C-83A1-F6EECF244321}">
                <p14:modId xmlns:p14="http://schemas.microsoft.com/office/powerpoint/2010/main" val="3858148196"/>
              </p:ext>
            </p:extLst>
          </p:nvPr>
        </p:nvGraphicFramePr>
        <p:xfrm>
          <a:off x="421481" y="739140"/>
          <a:ext cx="8008144" cy="3950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946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4AFA-0EA8-4FC9-838B-32DC0E6BBB8A}"/>
              </a:ext>
            </a:extLst>
          </p:cNvPr>
          <p:cNvSpPr>
            <a:spLocks noGrp="1"/>
          </p:cNvSpPr>
          <p:nvPr>
            <p:ph type="title"/>
          </p:nvPr>
        </p:nvSpPr>
        <p:spPr/>
        <p:txBody>
          <a:bodyPr/>
          <a:lstStyle/>
          <a:p>
            <a:r>
              <a:rPr lang="en-US" dirty="0"/>
              <a:t>Application Submission Options</a:t>
            </a:r>
          </a:p>
        </p:txBody>
      </p:sp>
      <p:sp>
        <p:nvSpPr>
          <p:cNvPr id="5" name="Content Placeholder 4"/>
          <p:cNvSpPr>
            <a:spLocks noGrp="1"/>
          </p:cNvSpPr>
          <p:nvPr>
            <p:ph sz="quarter" idx="16"/>
          </p:nvPr>
        </p:nvSpPr>
        <p:spPr>
          <a:xfrm>
            <a:off x="1220874" y="1368283"/>
            <a:ext cx="6706504" cy="3040062"/>
          </a:xfrm>
        </p:spPr>
        <p:txBody>
          <a:bodyPr>
            <a:normAutofit fontScale="85000" lnSpcReduction="10000"/>
          </a:bodyPr>
          <a:lstStyle/>
          <a:p>
            <a:r>
              <a:rPr lang="en-US" sz="1700" b="1" dirty="0">
                <a:latin typeface="Arial"/>
                <a:cs typeface="Arial"/>
              </a:rPr>
              <a:t>Community Based Organization (CBO) GetCalFresh.org portal</a:t>
            </a:r>
          </a:p>
          <a:p>
            <a:pPr lvl="1"/>
            <a:r>
              <a:rPr lang="en-US" sz="1700" dirty="0">
                <a:latin typeface="Arial"/>
                <a:cs typeface="Arial"/>
              </a:rPr>
              <a:t>Assisted: On behalf of the client through the assistor CBO portal</a:t>
            </a:r>
            <a:endParaRPr lang="en-US" sz="1700" dirty="0"/>
          </a:p>
          <a:p>
            <a:pPr lvl="1"/>
            <a:r>
              <a:rPr lang="en-US" sz="1700" dirty="0">
                <a:latin typeface="Arial"/>
                <a:cs typeface="Arial"/>
              </a:rPr>
              <a:t>Referred: Direct clients to your site’s </a:t>
            </a:r>
            <a:r>
              <a:rPr lang="en-US" sz="1700" b="1" dirty="0">
                <a:latin typeface="Arial"/>
                <a:cs typeface="Arial"/>
              </a:rPr>
              <a:t>referral URL (ex: </a:t>
            </a:r>
            <a:r>
              <a:rPr lang="en-US" sz="1700" dirty="0">
                <a:latin typeface="Arial"/>
                <a:cs typeface="Arial"/>
                <a:hlinkClick r:id="rId2"/>
              </a:rPr>
              <a:t>https://www.getcalfresh.org/?source=</a:t>
            </a:r>
            <a:r>
              <a:rPr lang="en-US" sz="1700" b="1" dirty="0">
                <a:latin typeface="Arial"/>
                <a:cs typeface="Arial"/>
                <a:hlinkClick r:id="rId2"/>
              </a:rPr>
              <a:t>XXXX) </a:t>
            </a:r>
            <a:endParaRPr lang="en-US" sz="1700" b="1" dirty="0">
              <a:latin typeface="Arial"/>
              <a:cs typeface="Arial"/>
            </a:endParaRPr>
          </a:p>
          <a:p>
            <a:pPr lvl="1"/>
            <a:r>
              <a:rPr lang="en-US" sz="1700" dirty="0">
                <a:latin typeface="Arial"/>
                <a:cs typeface="Arial"/>
              </a:rPr>
              <a:t>Will be able to track these applications</a:t>
            </a:r>
            <a:endParaRPr lang="en-US" sz="1700" dirty="0"/>
          </a:p>
          <a:p>
            <a:r>
              <a:rPr lang="en-US" sz="1700" b="1" dirty="0">
                <a:latin typeface="Arial"/>
                <a:cs typeface="Arial"/>
              </a:rPr>
              <a:t>General website</a:t>
            </a:r>
          </a:p>
          <a:p>
            <a:pPr lvl="1"/>
            <a:r>
              <a:rPr lang="en-US" sz="1700" dirty="0">
                <a:latin typeface="Arial"/>
                <a:cs typeface="Arial"/>
              </a:rPr>
              <a:t>By directing potential applicants to the GetCalFresh.org page</a:t>
            </a:r>
          </a:p>
          <a:p>
            <a:pPr lvl="1"/>
            <a:r>
              <a:rPr lang="en-US" sz="1700" dirty="0">
                <a:latin typeface="Arial"/>
                <a:cs typeface="Arial"/>
              </a:rPr>
              <a:t>Will not be able to track these applications</a:t>
            </a:r>
          </a:p>
          <a:p>
            <a:r>
              <a:rPr lang="en-US" sz="1700" b="1" dirty="0">
                <a:latin typeface="Arial"/>
                <a:cs typeface="Arial"/>
              </a:rPr>
              <a:t>Paper</a:t>
            </a:r>
            <a:endParaRPr lang="en-US" sz="1700" dirty="0">
              <a:latin typeface="Arial"/>
              <a:cs typeface="Arial"/>
            </a:endParaRPr>
          </a:p>
          <a:p>
            <a:pPr lvl="1"/>
            <a:r>
              <a:rPr lang="en-US" sz="1700" dirty="0">
                <a:latin typeface="Arial"/>
                <a:cs typeface="Arial"/>
              </a:rPr>
              <a:t>When technology/internet access is not a viable option </a:t>
            </a:r>
          </a:p>
          <a:p>
            <a:pPr lvl="1"/>
            <a:r>
              <a:rPr lang="en-US" sz="1700" dirty="0">
                <a:latin typeface="Arial"/>
                <a:cs typeface="Arial"/>
              </a:rPr>
              <a:t>Can track through Scope of Work Activity Log if on our contract</a:t>
            </a:r>
            <a:endParaRPr lang="en-US" sz="1700" dirty="0"/>
          </a:p>
          <a:p>
            <a:endParaRPr lang="en-US" dirty="0"/>
          </a:p>
        </p:txBody>
      </p:sp>
    </p:spTree>
    <p:extLst>
      <p:ext uri="{BB962C8B-B14F-4D97-AF65-F5344CB8AC3E}">
        <p14:creationId xmlns:p14="http://schemas.microsoft.com/office/powerpoint/2010/main" val="305292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026C-3671-4A9B-878C-EA063864861B}"/>
              </a:ext>
            </a:extLst>
          </p:cNvPr>
          <p:cNvSpPr>
            <a:spLocks noGrp="1"/>
          </p:cNvSpPr>
          <p:nvPr>
            <p:ph type="title"/>
          </p:nvPr>
        </p:nvSpPr>
        <p:spPr>
          <a:xfrm>
            <a:off x="771080" y="732213"/>
            <a:ext cx="7825821" cy="529273"/>
          </a:xfrm>
        </p:spPr>
        <p:txBody>
          <a:bodyPr>
            <a:normAutofit/>
          </a:bodyPr>
          <a:lstStyle/>
          <a:p>
            <a:pPr algn="ctr"/>
            <a:r>
              <a:rPr lang="en-US" dirty="0"/>
              <a:t>Demo.GetCalFresh.org</a:t>
            </a:r>
          </a:p>
        </p:txBody>
      </p:sp>
      <p:pic>
        <p:nvPicPr>
          <p:cNvPr id="6" name="Content Placeholder 6" descr="Diagram&#10;&#10;Description automatically generated">
            <a:extLst>
              <a:ext uri="{FF2B5EF4-FFF2-40B4-BE49-F238E27FC236}">
                <a16:creationId xmlns:a16="http://schemas.microsoft.com/office/drawing/2014/main" id="{8C3570D5-F3F5-4117-9268-F3FF20CCC86D}"/>
              </a:ext>
            </a:extLst>
          </p:cNvPr>
          <p:cNvPicPr>
            <a:picLocks noGrp="1" noChangeAspect="1"/>
          </p:cNvPicPr>
          <p:nvPr>
            <p:ph idx="4294967295"/>
          </p:nvPr>
        </p:nvPicPr>
        <p:blipFill>
          <a:blip r:embed="rId2"/>
          <a:stretch>
            <a:fillRect/>
          </a:stretch>
        </p:blipFill>
        <p:spPr>
          <a:xfrm>
            <a:off x="1249217" y="1507177"/>
            <a:ext cx="6869548" cy="3036674"/>
          </a:xfrm>
          <a:prstGeom prst="rect">
            <a:avLst/>
          </a:prstGeom>
        </p:spPr>
      </p:pic>
    </p:spTree>
    <p:extLst>
      <p:ext uri="{BB962C8B-B14F-4D97-AF65-F5344CB8AC3E}">
        <p14:creationId xmlns:p14="http://schemas.microsoft.com/office/powerpoint/2010/main" val="138433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Restaurant Meals Program (RMP)</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Individuals 60 years old or older, with disabilities, or experiencing homelessness</a:t>
            </a:r>
          </a:p>
          <a:p>
            <a:r>
              <a:rPr lang="en-US" dirty="0"/>
              <a:t>CalFresh Food benefits may be used at participating restaurants</a:t>
            </a:r>
          </a:p>
          <a:p>
            <a:r>
              <a:rPr lang="en-US" dirty="0"/>
              <a:t>RMP recently expanded to include all counties</a:t>
            </a:r>
          </a:p>
        </p:txBody>
      </p:sp>
    </p:spTree>
    <p:extLst>
      <p:ext uri="{BB962C8B-B14F-4D97-AF65-F5344CB8AC3E}">
        <p14:creationId xmlns:p14="http://schemas.microsoft.com/office/powerpoint/2010/main" val="1239619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026C-3671-4A9B-878C-EA063864861B}"/>
              </a:ext>
            </a:extLst>
          </p:cNvPr>
          <p:cNvSpPr>
            <a:spLocks noGrp="1"/>
          </p:cNvSpPr>
          <p:nvPr>
            <p:ph type="title"/>
          </p:nvPr>
        </p:nvSpPr>
        <p:spPr>
          <a:xfrm>
            <a:off x="771080" y="732213"/>
            <a:ext cx="7825821" cy="529273"/>
          </a:xfrm>
        </p:spPr>
        <p:txBody>
          <a:bodyPr>
            <a:normAutofit/>
          </a:bodyPr>
          <a:lstStyle/>
          <a:p>
            <a:pPr algn="ctr"/>
            <a:r>
              <a:rPr lang="en-US" dirty="0"/>
              <a:t>GetCalFresh.org Dashboard</a:t>
            </a:r>
          </a:p>
        </p:txBody>
      </p:sp>
      <p:pic>
        <p:nvPicPr>
          <p:cNvPr id="4" name="Picture 3" descr="Graphical user interface&#10;&#10;Description automatically generated with medium confidence">
            <a:extLst>
              <a:ext uri="{FF2B5EF4-FFF2-40B4-BE49-F238E27FC236}">
                <a16:creationId xmlns:a16="http://schemas.microsoft.com/office/drawing/2014/main" id="{4D062D42-28B5-45A7-A64A-1C12FF12CD86}"/>
              </a:ext>
            </a:extLst>
          </p:cNvPr>
          <p:cNvPicPr>
            <a:picLocks noChangeAspect="1"/>
          </p:cNvPicPr>
          <p:nvPr/>
        </p:nvPicPr>
        <p:blipFill>
          <a:blip r:embed="rId2"/>
          <a:stretch>
            <a:fillRect/>
          </a:stretch>
        </p:blipFill>
        <p:spPr>
          <a:xfrm>
            <a:off x="867736" y="1316905"/>
            <a:ext cx="7632508" cy="3396284"/>
          </a:xfrm>
          <a:prstGeom prst="rect">
            <a:avLst/>
          </a:prstGeom>
        </p:spPr>
      </p:pic>
    </p:spTree>
    <p:extLst>
      <p:ext uri="{BB962C8B-B14F-4D97-AF65-F5344CB8AC3E}">
        <p14:creationId xmlns:p14="http://schemas.microsoft.com/office/powerpoint/2010/main" val="846184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422C22-6AC3-4B91-B5B5-C4E2FC518F79}"/>
              </a:ext>
            </a:extLst>
          </p:cNvPr>
          <p:cNvSpPr>
            <a:spLocks noGrp="1"/>
          </p:cNvSpPr>
          <p:nvPr>
            <p:ph type="body" sz="quarter" idx="13"/>
          </p:nvPr>
        </p:nvSpPr>
        <p:spPr>
          <a:xfrm>
            <a:off x="388620" y="1363662"/>
            <a:ext cx="4171350" cy="3457891"/>
          </a:xfrm>
        </p:spPr>
        <p:txBody>
          <a:bodyPr>
            <a:normAutofit fontScale="55000" lnSpcReduction="20000"/>
          </a:bodyPr>
          <a:lstStyle/>
          <a:p>
            <a:pPr>
              <a:lnSpc>
                <a:spcPct val="200000"/>
              </a:lnSpc>
            </a:pPr>
            <a:r>
              <a:rPr lang="en-US" dirty="0">
                <a:latin typeface="Arial"/>
                <a:cs typeface="Arial"/>
              </a:rPr>
              <a:t>Interviews are typically over the phone to confirm household composition and other info</a:t>
            </a:r>
            <a:endParaRPr lang="en-US" dirty="0"/>
          </a:p>
          <a:p>
            <a:pPr>
              <a:lnSpc>
                <a:spcPct val="200000"/>
              </a:lnSpc>
            </a:pPr>
            <a:r>
              <a:rPr lang="en-US" dirty="0">
                <a:latin typeface="Arial"/>
                <a:cs typeface="Arial"/>
              </a:rPr>
              <a:t>County schedules interview</a:t>
            </a:r>
          </a:p>
          <a:p>
            <a:pPr>
              <a:lnSpc>
                <a:spcPct val="200000"/>
              </a:lnSpc>
            </a:pPr>
            <a:r>
              <a:rPr lang="en-US" dirty="0">
                <a:latin typeface="Arial"/>
                <a:cs typeface="Arial"/>
              </a:rPr>
              <a:t>Client will be notified through mail</a:t>
            </a:r>
          </a:p>
          <a:p>
            <a:pPr>
              <a:lnSpc>
                <a:spcPct val="200000"/>
              </a:lnSpc>
            </a:pPr>
            <a:r>
              <a:rPr lang="en-US" dirty="0">
                <a:latin typeface="Arial"/>
                <a:cs typeface="Arial"/>
              </a:rPr>
              <a:t>Client can reschedule interview</a:t>
            </a:r>
          </a:p>
          <a:p>
            <a:pPr>
              <a:lnSpc>
                <a:spcPct val="200000"/>
              </a:lnSpc>
            </a:pPr>
            <a:r>
              <a:rPr lang="en-US" dirty="0"/>
              <a:t>Verification requested after interview</a:t>
            </a:r>
          </a:p>
          <a:p>
            <a:pPr>
              <a:lnSpc>
                <a:spcPct val="110000"/>
              </a:lnSpc>
            </a:pPr>
            <a:endParaRPr lang="en-US" dirty="0"/>
          </a:p>
        </p:txBody>
      </p:sp>
      <p:sp>
        <p:nvSpPr>
          <p:cNvPr id="4" name="Title 3">
            <a:extLst>
              <a:ext uri="{FF2B5EF4-FFF2-40B4-BE49-F238E27FC236}">
                <a16:creationId xmlns:a16="http://schemas.microsoft.com/office/drawing/2014/main" id="{9FEF2D8E-8CC9-41C0-A8E5-42D5ACB639B8}"/>
              </a:ext>
            </a:extLst>
          </p:cNvPr>
          <p:cNvSpPr>
            <a:spLocks noGrp="1"/>
          </p:cNvSpPr>
          <p:nvPr>
            <p:ph type="title"/>
          </p:nvPr>
        </p:nvSpPr>
        <p:spPr/>
        <p:txBody>
          <a:bodyPr/>
          <a:lstStyle/>
          <a:p>
            <a:r>
              <a:rPr lang="en-US" dirty="0"/>
              <a:t>Interviews</a:t>
            </a:r>
          </a:p>
        </p:txBody>
      </p:sp>
      <p:pic>
        <p:nvPicPr>
          <p:cNvPr id="8" name="Picture Placeholder 7"/>
          <p:cNvPicPr>
            <a:picLocks noGrp="1" noChangeAspect="1"/>
          </p:cNvPicPr>
          <p:nvPr>
            <p:ph type="pic" idx="1"/>
          </p:nvPr>
        </p:nvPicPr>
        <p:blipFill>
          <a:blip r:embed="rId2"/>
          <a:srcRect t="31" b="31"/>
          <a:stretch>
            <a:fillRect/>
          </a:stretch>
        </p:blipFill>
        <p:spPr>
          <a:prstGeom prst="rect">
            <a:avLst/>
          </a:prstGeom>
        </p:spPr>
      </p:pic>
    </p:spTree>
    <p:extLst>
      <p:ext uri="{BB962C8B-B14F-4D97-AF65-F5344CB8AC3E}">
        <p14:creationId xmlns:p14="http://schemas.microsoft.com/office/powerpoint/2010/main" val="4181579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02E14-AFD8-4C26-8061-F77080F2C177}"/>
              </a:ext>
            </a:extLst>
          </p:cNvPr>
          <p:cNvSpPr>
            <a:spLocks noGrp="1"/>
          </p:cNvSpPr>
          <p:nvPr>
            <p:ph type="body" sz="quarter" idx="13"/>
          </p:nvPr>
        </p:nvSpPr>
        <p:spPr/>
        <p:txBody>
          <a:bodyPr>
            <a:normAutofit/>
          </a:bodyPr>
          <a:lstStyle/>
          <a:p>
            <a:pPr>
              <a:lnSpc>
                <a:spcPct val="150000"/>
              </a:lnSpc>
            </a:pPr>
            <a:r>
              <a:rPr lang="en-US" dirty="0">
                <a:cs typeface="Arial"/>
              </a:rPr>
              <a:t> </a:t>
            </a:r>
          </a:p>
        </p:txBody>
      </p:sp>
      <p:sp>
        <p:nvSpPr>
          <p:cNvPr id="4" name="Title 3">
            <a:extLst>
              <a:ext uri="{FF2B5EF4-FFF2-40B4-BE49-F238E27FC236}">
                <a16:creationId xmlns:a16="http://schemas.microsoft.com/office/drawing/2014/main" id="{1CE1133C-5ED7-404F-B19C-F8A1C7D1DA2E}"/>
              </a:ext>
            </a:extLst>
          </p:cNvPr>
          <p:cNvSpPr>
            <a:spLocks noGrp="1"/>
          </p:cNvSpPr>
          <p:nvPr>
            <p:ph type="title"/>
          </p:nvPr>
        </p:nvSpPr>
        <p:spPr>
          <a:xfrm>
            <a:off x="4572000" y="538249"/>
            <a:ext cx="4171592" cy="529273"/>
          </a:xfrm>
        </p:spPr>
        <p:txBody>
          <a:bodyPr/>
          <a:lstStyle/>
          <a:p>
            <a:r>
              <a:rPr lang="en-US" dirty="0"/>
              <a:t>Request for Verification</a:t>
            </a:r>
          </a:p>
        </p:txBody>
      </p:sp>
      <p:pic>
        <p:nvPicPr>
          <p:cNvPr id="8" name="Content Placeholder 2" descr="Table&#10;&#10;Description automatically generated">
            <a:extLst>
              <a:ext uri="{FF2B5EF4-FFF2-40B4-BE49-F238E27FC236}">
                <a16:creationId xmlns:a16="http://schemas.microsoft.com/office/drawing/2014/main" id="{80217D46-32D2-4A4D-BF92-978BB5044FE8}"/>
              </a:ext>
            </a:extLst>
          </p:cNvPr>
          <p:cNvPicPr>
            <a:picLocks noChangeAspect="1"/>
          </p:cNvPicPr>
          <p:nvPr/>
        </p:nvPicPr>
        <p:blipFill>
          <a:blip r:embed="rId2"/>
          <a:stretch>
            <a:fillRect/>
          </a:stretch>
        </p:blipFill>
        <p:spPr>
          <a:xfrm>
            <a:off x="170980" y="874872"/>
            <a:ext cx="4330051" cy="368078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CAF8C878-6ECE-4400-A4B9-8FD9BAAAE60D}"/>
              </a:ext>
            </a:extLst>
          </p:cNvPr>
          <p:cNvPicPr>
            <a:picLocks noChangeAspect="1"/>
          </p:cNvPicPr>
          <p:nvPr/>
        </p:nvPicPr>
        <p:blipFill>
          <a:blip r:embed="rId3"/>
          <a:stretch>
            <a:fillRect/>
          </a:stretch>
        </p:blipFill>
        <p:spPr>
          <a:xfrm>
            <a:off x="4501031" y="1018820"/>
            <a:ext cx="4593055" cy="3392885"/>
          </a:xfrm>
          <a:prstGeom prst="rect">
            <a:avLst/>
          </a:prstGeom>
        </p:spPr>
      </p:pic>
    </p:spTree>
    <p:extLst>
      <p:ext uri="{BB962C8B-B14F-4D97-AF65-F5344CB8AC3E}">
        <p14:creationId xmlns:p14="http://schemas.microsoft.com/office/powerpoint/2010/main" val="1444418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422C22-6AC3-4B91-B5B5-C4E2FC518F79}"/>
              </a:ext>
            </a:extLst>
          </p:cNvPr>
          <p:cNvSpPr>
            <a:spLocks noGrp="1"/>
          </p:cNvSpPr>
          <p:nvPr>
            <p:ph type="body" sz="quarter" idx="13"/>
          </p:nvPr>
        </p:nvSpPr>
        <p:spPr>
          <a:xfrm>
            <a:off x="388620" y="1363662"/>
            <a:ext cx="4171350" cy="3457891"/>
          </a:xfrm>
        </p:spPr>
        <p:txBody>
          <a:bodyPr>
            <a:normAutofit/>
          </a:bodyPr>
          <a:lstStyle/>
          <a:p>
            <a:pPr marL="0" indent="0">
              <a:buNone/>
            </a:pPr>
            <a:r>
              <a:rPr lang="en-US" sz="1800" dirty="0"/>
              <a:t>Clients are required to complete the following in order to continue to receive benefits (timeline and specific requirements vary per household):</a:t>
            </a:r>
            <a:endParaRPr lang="en-US" sz="1800" b="1" dirty="0">
              <a:hlinkClick r:id="rId2"/>
            </a:endParaRPr>
          </a:p>
          <a:p>
            <a:pPr marL="342900" indent="-342900"/>
            <a:r>
              <a:rPr lang="en-US" sz="1800" dirty="0">
                <a:latin typeface="Arial"/>
                <a:cs typeface="Arial"/>
              </a:rPr>
              <a:t>Report any key changes to the county ASAP </a:t>
            </a:r>
            <a:endParaRPr lang="en-US" sz="1800" dirty="0">
              <a:hlinkClick r:id="rId2"/>
            </a:endParaRPr>
          </a:p>
          <a:p>
            <a:pPr marL="342900" indent="-342900"/>
            <a:r>
              <a:rPr lang="en-US" sz="1800" dirty="0"/>
              <a:t>Semi-Annual Report (SAR 7)</a:t>
            </a:r>
          </a:p>
          <a:p>
            <a:pPr marL="342900" indent="-342900"/>
            <a:r>
              <a:rPr lang="en-US" sz="1800" dirty="0"/>
              <a:t>Recertification (RE)</a:t>
            </a:r>
          </a:p>
        </p:txBody>
      </p:sp>
      <p:sp>
        <p:nvSpPr>
          <p:cNvPr id="4" name="Title 3">
            <a:extLst>
              <a:ext uri="{FF2B5EF4-FFF2-40B4-BE49-F238E27FC236}">
                <a16:creationId xmlns:a16="http://schemas.microsoft.com/office/drawing/2014/main" id="{9FEF2D8E-8CC9-41C0-A8E5-42D5ACB639B8}"/>
              </a:ext>
            </a:extLst>
          </p:cNvPr>
          <p:cNvSpPr>
            <a:spLocks noGrp="1"/>
          </p:cNvSpPr>
          <p:nvPr>
            <p:ph type="title"/>
          </p:nvPr>
        </p:nvSpPr>
        <p:spPr/>
        <p:txBody>
          <a:bodyPr/>
          <a:lstStyle/>
          <a:p>
            <a:r>
              <a:rPr lang="en-US" dirty="0"/>
              <a:t>Maintaining Benefits</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7538" b="7538"/>
          <a:stretch>
            <a:fillRect/>
          </a:stretch>
        </p:blipFill>
        <p:spPr/>
      </p:pic>
    </p:spTree>
    <p:extLst>
      <p:ext uri="{BB962C8B-B14F-4D97-AF65-F5344CB8AC3E}">
        <p14:creationId xmlns:p14="http://schemas.microsoft.com/office/powerpoint/2010/main" val="2287986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CED133-FC7A-4BAE-8FB5-B1A6027BED51}"/>
              </a:ext>
            </a:extLst>
          </p:cNvPr>
          <p:cNvSpPr>
            <a:spLocks noGrp="1"/>
          </p:cNvSpPr>
          <p:nvPr>
            <p:ph type="body" sz="quarter" idx="4294967295"/>
          </p:nvPr>
        </p:nvSpPr>
        <p:spPr>
          <a:xfrm>
            <a:off x="2254250" y="4522788"/>
            <a:ext cx="4635500" cy="485775"/>
          </a:xfrm>
        </p:spPr>
        <p:txBody>
          <a:bodyPr>
            <a:noAutofit/>
          </a:bodyPr>
          <a:lstStyle/>
          <a:p>
            <a:pPr marL="0" indent="0" algn="ctr">
              <a:lnSpc>
                <a:spcPct val="120000"/>
              </a:lnSpc>
              <a:buNone/>
            </a:pPr>
            <a:r>
              <a:rPr lang="en-US" sz="800" dirty="0"/>
              <a:t>Funded by USDA SNAP, known in California as </a:t>
            </a:r>
            <a:r>
              <a:rPr lang="en-US" sz="800" dirty="0" err="1"/>
              <a:t>CalFresh</a:t>
            </a:r>
            <a:r>
              <a:rPr lang="en-US" sz="800" dirty="0"/>
              <a:t>, an equal opportunity provider and employer, and the California Department of Social Services.</a:t>
            </a:r>
          </a:p>
        </p:txBody>
      </p:sp>
      <p:grpSp>
        <p:nvGrpSpPr>
          <p:cNvPr id="18" name="Group 17"/>
          <p:cNvGrpSpPr/>
          <p:nvPr/>
        </p:nvGrpSpPr>
        <p:grpSpPr>
          <a:xfrm>
            <a:off x="2112210" y="1912941"/>
            <a:ext cx="4919580" cy="1317618"/>
            <a:chOff x="1577473" y="1740098"/>
            <a:chExt cx="4919580" cy="131761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473" y="1740098"/>
              <a:ext cx="3176337" cy="1268772"/>
            </a:xfrm>
            <a:prstGeom prst="rect">
              <a:avLst/>
            </a:prstGeom>
          </p:spPr>
        </p:pic>
        <p:cxnSp>
          <p:nvCxnSpPr>
            <p:cNvPr id="13" name="Straight Connector 12"/>
            <p:cNvCxnSpPr/>
            <p:nvPr/>
          </p:nvCxnSpPr>
          <p:spPr>
            <a:xfrm>
              <a:off x="5069305" y="1786021"/>
              <a:ext cx="0" cy="125128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72865"/>
            <a:stretch/>
          </p:blipFill>
          <p:spPr>
            <a:xfrm>
              <a:off x="5272506" y="1808129"/>
              <a:ext cx="1224547" cy="1249587"/>
            </a:xfrm>
            <a:prstGeom prst="rect">
              <a:avLst/>
            </a:prstGeom>
          </p:spPr>
        </p:pic>
      </p:grpSp>
    </p:spTree>
    <p:extLst>
      <p:ext uri="{BB962C8B-B14F-4D97-AF65-F5344CB8AC3E}">
        <p14:creationId xmlns:p14="http://schemas.microsoft.com/office/powerpoint/2010/main" val="38590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422C22-6AC3-4B91-B5B5-C4E2FC518F79}"/>
              </a:ext>
            </a:extLst>
          </p:cNvPr>
          <p:cNvSpPr>
            <a:spLocks noGrp="1"/>
          </p:cNvSpPr>
          <p:nvPr>
            <p:ph type="body" sz="quarter" idx="13"/>
          </p:nvPr>
        </p:nvSpPr>
        <p:spPr>
          <a:xfrm>
            <a:off x="388620" y="1363662"/>
            <a:ext cx="4171350" cy="3457891"/>
          </a:xfrm>
        </p:spPr>
        <p:txBody>
          <a:bodyPr vert="horz" lIns="91440" tIns="45720" rIns="91440" bIns="45720" rtlCol="0" anchor="t">
            <a:normAutofit fontScale="85000" lnSpcReduction="20000"/>
          </a:bodyPr>
          <a:lstStyle/>
          <a:p>
            <a:pPr>
              <a:lnSpc>
                <a:spcPct val="120000"/>
              </a:lnSpc>
            </a:pPr>
            <a:r>
              <a:rPr lang="en-US" dirty="0"/>
              <a:t>Many Californians qualify but are not participating</a:t>
            </a:r>
          </a:p>
          <a:p>
            <a:pPr>
              <a:lnSpc>
                <a:spcPct val="120000"/>
              </a:lnSpc>
            </a:pPr>
            <a:r>
              <a:rPr lang="en-US" dirty="0"/>
              <a:t>$2.1B annually</a:t>
            </a:r>
          </a:p>
          <a:p>
            <a:pPr>
              <a:lnSpc>
                <a:spcPct val="120000"/>
              </a:lnSpc>
            </a:pPr>
            <a:r>
              <a:rPr lang="en-US" dirty="0"/>
              <a:t>$3.2B into the economy</a:t>
            </a:r>
          </a:p>
          <a:p>
            <a:pPr marL="0" indent="0">
              <a:lnSpc>
                <a:spcPct val="120000"/>
              </a:lnSpc>
              <a:buNone/>
            </a:pPr>
            <a:endParaRPr lang="en-US" dirty="0"/>
          </a:p>
          <a:p>
            <a:pPr marL="0" indent="0">
              <a:lnSpc>
                <a:spcPct val="120000"/>
              </a:lnSpc>
              <a:buNone/>
            </a:pPr>
            <a:r>
              <a:rPr lang="en-US" u="sng" dirty="0"/>
              <a:t>Economic Impact:</a:t>
            </a:r>
          </a:p>
          <a:p>
            <a:pPr marL="0" indent="0">
              <a:lnSpc>
                <a:spcPct val="120000"/>
              </a:lnSpc>
              <a:buNone/>
            </a:pPr>
            <a:r>
              <a:rPr lang="en-US" dirty="0">
                <a:latin typeface="Arial"/>
                <a:cs typeface="Arial"/>
              </a:rPr>
              <a:t>350 x $250 x 12 = </a:t>
            </a:r>
            <a:r>
              <a:rPr lang="en-US" b="1" dirty="0">
                <a:latin typeface="Arial"/>
                <a:cs typeface="Arial"/>
              </a:rPr>
              <a:t>$1,050,000</a:t>
            </a:r>
            <a:endParaRPr lang="en-US" b="1" dirty="0"/>
          </a:p>
          <a:p>
            <a:pPr marL="0" indent="0">
              <a:lnSpc>
                <a:spcPct val="120000"/>
              </a:lnSpc>
              <a:buNone/>
            </a:pPr>
            <a:r>
              <a:rPr lang="en-US" dirty="0">
                <a:latin typeface="Arial"/>
                <a:cs typeface="Arial"/>
              </a:rPr>
              <a:t>$1,050,000 x 1.5 = </a:t>
            </a:r>
            <a:r>
              <a:rPr lang="en-US" b="1" dirty="0">
                <a:latin typeface="Arial"/>
                <a:cs typeface="Arial"/>
              </a:rPr>
              <a:t>$1,575,000</a:t>
            </a:r>
            <a:endParaRPr lang="en-US" dirty="0"/>
          </a:p>
        </p:txBody>
      </p:sp>
      <p:sp>
        <p:nvSpPr>
          <p:cNvPr id="4" name="Title 3">
            <a:extLst>
              <a:ext uri="{FF2B5EF4-FFF2-40B4-BE49-F238E27FC236}">
                <a16:creationId xmlns:a16="http://schemas.microsoft.com/office/drawing/2014/main" id="{9FEF2D8E-8CC9-41C0-A8E5-42D5ACB639B8}"/>
              </a:ext>
            </a:extLst>
          </p:cNvPr>
          <p:cNvSpPr>
            <a:spLocks noGrp="1"/>
          </p:cNvSpPr>
          <p:nvPr>
            <p:ph type="title"/>
          </p:nvPr>
        </p:nvSpPr>
        <p:spPr/>
        <p:txBody>
          <a:bodyPr/>
          <a:lstStyle/>
          <a:p>
            <a:r>
              <a:rPr lang="en-US" dirty="0"/>
              <a:t>Why do we do outreach?</a:t>
            </a:r>
          </a:p>
        </p:txBody>
      </p:sp>
      <p:pic>
        <p:nvPicPr>
          <p:cNvPr id="13" name="Picture Placeholder 12"/>
          <p:cNvPicPr>
            <a:picLocks noGrp="1" noChangeAspect="1"/>
          </p:cNvPicPr>
          <p:nvPr>
            <p:ph type="pic" idx="1"/>
          </p:nvPr>
        </p:nvPicPr>
        <p:blipFill>
          <a:blip r:embed="rId2">
            <a:extLst>
              <a:ext uri="{28A0092B-C50C-407E-A947-70E740481C1C}">
                <a14:useLocalDpi xmlns:a14="http://schemas.microsoft.com/office/drawing/2010/main" val="0"/>
              </a:ext>
            </a:extLst>
          </a:blip>
          <a:srcRect l="20564" r="20564"/>
          <a:stretch>
            <a:fillRect/>
          </a:stretch>
        </p:blipFill>
        <p:spPr/>
      </p:pic>
    </p:spTree>
    <p:extLst>
      <p:ext uri="{BB962C8B-B14F-4D97-AF65-F5344CB8AC3E}">
        <p14:creationId xmlns:p14="http://schemas.microsoft.com/office/powerpoint/2010/main" val="361917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092F-63C6-4E46-A28D-C2D9DC22D378}"/>
              </a:ext>
            </a:extLst>
          </p:cNvPr>
          <p:cNvSpPr>
            <a:spLocks noGrp="1"/>
          </p:cNvSpPr>
          <p:nvPr>
            <p:ph type="ctrTitle"/>
          </p:nvPr>
        </p:nvSpPr>
        <p:spPr/>
        <p:txBody>
          <a:bodyPr>
            <a:normAutofit fontScale="90000"/>
          </a:bodyPr>
          <a:lstStyle/>
          <a:p>
            <a:r>
              <a:rPr lang="en-US" dirty="0"/>
              <a:t>CalFresh Outreach</a:t>
            </a:r>
            <a:br>
              <a:rPr lang="en-US" dirty="0"/>
            </a:br>
            <a:r>
              <a:rPr lang="en-US" dirty="0"/>
              <a:t>Program 101</a:t>
            </a:r>
          </a:p>
        </p:txBody>
      </p:sp>
      <p:sp>
        <p:nvSpPr>
          <p:cNvPr id="3" name="Subtitle 2">
            <a:extLst>
              <a:ext uri="{FF2B5EF4-FFF2-40B4-BE49-F238E27FC236}">
                <a16:creationId xmlns:a16="http://schemas.microsoft.com/office/drawing/2014/main" id="{903C8976-7E67-4046-901E-193D7C5D324F}"/>
              </a:ext>
            </a:extLst>
          </p:cNvPr>
          <p:cNvSpPr>
            <a:spLocks noGrp="1"/>
          </p:cNvSpPr>
          <p:nvPr>
            <p:ph type="subTitle" idx="1"/>
          </p:nvPr>
        </p:nvSpPr>
        <p:spPr/>
        <p:txBody>
          <a:bodyPr>
            <a:noAutofit/>
          </a:bodyPr>
          <a:lstStyle/>
          <a:p>
            <a:r>
              <a:rPr lang="en-US" dirty="0"/>
              <a:t>County Relationship</a:t>
            </a:r>
          </a:p>
        </p:txBody>
      </p:sp>
      <p:sp>
        <p:nvSpPr>
          <p:cNvPr id="6" name="Text Placeholder 5">
            <a:extLst>
              <a:ext uri="{FF2B5EF4-FFF2-40B4-BE49-F238E27FC236}">
                <a16:creationId xmlns:a16="http://schemas.microsoft.com/office/drawing/2014/main" id="{85AC765D-9B93-4D76-9A4E-0071D5EE5D35}"/>
              </a:ext>
            </a:extLst>
          </p:cNvPr>
          <p:cNvSpPr>
            <a:spLocks noGrp="1"/>
          </p:cNvSpPr>
          <p:nvPr>
            <p:ph type="body"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315811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CalFresh Outreach (CFO)</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Share CalFresh Food information</a:t>
            </a:r>
          </a:p>
          <a:p>
            <a:r>
              <a:rPr lang="en-US" dirty="0"/>
              <a:t>Assist eligible households apply and help them through the application process</a:t>
            </a:r>
          </a:p>
          <a:p>
            <a:r>
              <a:rPr lang="en-US" dirty="0"/>
              <a:t>Partnerships</a:t>
            </a:r>
          </a:p>
        </p:txBody>
      </p:sp>
    </p:spTree>
    <p:extLst>
      <p:ext uri="{BB962C8B-B14F-4D97-AF65-F5344CB8AC3E}">
        <p14:creationId xmlns:p14="http://schemas.microsoft.com/office/powerpoint/2010/main" val="72360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County Roles</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Process applications</a:t>
            </a:r>
          </a:p>
          <a:p>
            <a:r>
              <a:rPr lang="en-US" dirty="0"/>
              <a:t>Conduct interview</a:t>
            </a:r>
          </a:p>
          <a:p>
            <a:r>
              <a:rPr lang="en-US" dirty="0"/>
              <a:t>Request and review verifications</a:t>
            </a:r>
          </a:p>
          <a:p>
            <a:r>
              <a:rPr lang="en-US" dirty="0"/>
              <a:t>Determine eligibility</a:t>
            </a:r>
          </a:p>
          <a:p>
            <a:r>
              <a:rPr lang="en-US" dirty="0"/>
              <a:t>Notify household of approval or denial</a:t>
            </a:r>
          </a:p>
        </p:txBody>
      </p:sp>
    </p:spTree>
    <p:extLst>
      <p:ext uri="{BB962C8B-B14F-4D97-AF65-F5344CB8AC3E}">
        <p14:creationId xmlns:p14="http://schemas.microsoft.com/office/powerpoint/2010/main" val="43757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D9ECE-BC50-40A5-90F9-9E8AEFCFCA55}"/>
              </a:ext>
            </a:extLst>
          </p:cNvPr>
          <p:cNvSpPr>
            <a:spLocks noGrp="1"/>
          </p:cNvSpPr>
          <p:nvPr>
            <p:ph type="title"/>
          </p:nvPr>
        </p:nvSpPr>
        <p:spPr/>
        <p:txBody>
          <a:bodyPr/>
          <a:lstStyle/>
          <a:p>
            <a:r>
              <a:rPr lang="en-US" dirty="0"/>
              <a:t>Release of Information (ROI)</a:t>
            </a:r>
          </a:p>
        </p:txBody>
      </p:sp>
      <p:sp>
        <p:nvSpPr>
          <p:cNvPr id="2" name="Text Placeholder 1">
            <a:extLst>
              <a:ext uri="{FF2B5EF4-FFF2-40B4-BE49-F238E27FC236}">
                <a16:creationId xmlns:a16="http://schemas.microsoft.com/office/drawing/2014/main" id="{D3EBBA46-52AE-4752-93F0-2F4F96CD9367}"/>
              </a:ext>
            </a:extLst>
          </p:cNvPr>
          <p:cNvSpPr>
            <a:spLocks noGrp="1"/>
          </p:cNvSpPr>
          <p:nvPr>
            <p:ph sz="quarter" idx="13"/>
          </p:nvPr>
        </p:nvSpPr>
        <p:spPr/>
        <p:txBody>
          <a:bodyPr>
            <a:normAutofit/>
          </a:bodyPr>
          <a:lstStyle/>
          <a:p>
            <a:r>
              <a:rPr lang="en-US" dirty="0"/>
              <a:t>When calling the county with the client, they can give verbal consent for you to speak with the county</a:t>
            </a:r>
          </a:p>
          <a:p>
            <a:r>
              <a:rPr lang="en-US" dirty="0"/>
              <a:t>ROI is needed if the client is not with you while you are communicating with the county</a:t>
            </a:r>
          </a:p>
        </p:txBody>
      </p:sp>
    </p:spTree>
    <p:extLst>
      <p:ext uri="{BB962C8B-B14F-4D97-AF65-F5344CB8AC3E}">
        <p14:creationId xmlns:p14="http://schemas.microsoft.com/office/powerpoint/2010/main" val="3589668055"/>
      </p:ext>
    </p:extLst>
  </p:cSld>
  <p:clrMapOvr>
    <a:masterClrMapping/>
  </p:clrMapOvr>
</p:sld>
</file>

<file path=ppt/theme/theme1.xml><?xml version="1.0" encoding="utf-8"?>
<a:theme xmlns:a="http://schemas.openxmlformats.org/drawingml/2006/main" name="Custom Design">
  <a:themeElements>
    <a:clrScheme name="CHC - CFO">
      <a:dk1>
        <a:srgbClr val="363636"/>
      </a:dk1>
      <a:lt1>
        <a:srgbClr val="FFFFFF"/>
      </a:lt1>
      <a:dk2>
        <a:srgbClr val="363636"/>
      </a:dk2>
      <a:lt2>
        <a:srgbClr val="FFFFFF"/>
      </a:lt2>
      <a:accent1>
        <a:srgbClr val="363636"/>
      </a:accent1>
      <a:accent2>
        <a:srgbClr val="99C55F"/>
      </a:accent2>
      <a:accent3>
        <a:srgbClr val="FFFFFF"/>
      </a:accent3>
      <a:accent4>
        <a:srgbClr val="46508F"/>
      </a:accent4>
      <a:accent5>
        <a:srgbClr val="7030A0"/>
      </a:accent5>
      <a:accent6>
        <a:srgbClr val="46508F"/>
      </a:accent6>
      <a:hlink>
        <a:srgbClr val="46508F"/>
      </a:hlink>
      <a:folHlink>
        <a:srgbClr val="4650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TotalTime>
  <Words>1675</Words>
  <Application>Microsoft Office PowerPoint</Application>
  <PresentationFormat>On-screen Show (16:9)</PresentationFormat>
  <Paragraphs>193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Custom Design</vt:lpstr>
      <vt:lpstr>CalFresh Outreach Program 101</vt:lpstr>
      <vt:lpstr>What is CalFresh Food?</vt:lpstr>
      <vt:lpstr>What can you buy with CalFresh Food?</vt:lpstr>
      <vt:lpstr>Restaurant Meals Program (RMP)</vt:lpstr>
      <vt:lpstr>Why do we do outreach?</vt:lpstr>
      <vt:lpstr>CalFresh Outreach Program 101</vt:lpstr>
      <vt:lpstr>CalFresh Outreach (CFO)</vt:lpstr>
      <vt:lpstr>County Roles</vt:lpstr>
      <vt:lpstr>Release of Information (ROI)</vt:lpstr>
      <vt:lpstr>Building and maintaining relationship</vt:lpstr>
      <vt:lpstr>CalFresh Outreach Program 101</vt:lpstr>
      <vt:lpstr>Expedited Service</vt:lpstr>
      <vt:lpstr>Expedited Service</vt:lpstr>
      <vt:lpstr>CalFresh Outreach Program 101</vt:lpstr>
      <vt:lpstr>Household</vt:lpstr>
      <vt:lpstr>Review the below and determine household size</vt:lpstr>
      <vt:lpstr>Income</vt:lpstr>
      <vt:lpstr>Income cont.</vt:lpstr>
      <vt:lpstr>Income cont.</vt:lpstr>
      <vt:lpstr>Review the below and determine possible gross income</vt:lpstr>
      <vt:lpstr>Student Eligibility</vt:lpstr>
      <vt:lpstr>More Common Exemptions</vt:lpstr>
      <vt:lpstr>More Common Exemptions cont.</vt:lpstr>
      <vt:lpstr>Other Exemptions</vt:lpstr>
      <vt:lpstr>Things to note:</vt:lpstr>
      <vt:lpstr>CalFresh Outreach Program 101</vt:lpstr>
      <vt:lpstr>What is a prescreen?</vt:lpstr>
      <vt:lpstr>Prescreen - bit.ly/2022prescreen</vt:lpstr>
      <vt:lpstr>Prescreen cont.</vt:lpstr>
      <vt:lpstr>CalFresh Outreach Program 101</vt:lpstr>
      <vt:lpstr>Compassionate Assistance</vt:lpstr>
      <vt:lpstr>Compassionate Assistance</vt:lpstr>
      <vt:lpstr>CalFresh Outreach Program 101</vt:lpstr>
      <vt:lpstr>Outreach Strategies</vt:lpstr>
      <vt:lpstr>Demystifying CalFresh Food</vt:lpstr>
      <vt:lpstr>CalFresh Outreach Program 101</vt:lpstr>
      <vt:lpstr>The Application Process</vt:lpstr>
      <vt:lpstr>Application Submission Options</vt:lpstr>
      <vt:lpstr>Demo.GetCalFresh.org</vt:lpstr>
      <vt:lpstr>GetCalFresh.org Dashboard</vt:lpstr>
      <vt:lpstr>Interviews</vt:lpstr>
      <vt:lpstr>Request for Verification</vt:lpstr>
      <vt:lpstr>Maintaining Benefits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Skyla Smith</dc:creator>
  <cp:lastModifiedBy>Ma Lai Vue</cp:lastModifiedBy>
  <cp:revision>123</cp:revision>
  <dcterms:modified xsi:type="dcterms:W3CDTF">2022-02-04T15:47:54Z</dcterms:modified>
</cp:coreProperties>
</file>