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0" r:id="rId1"/>
    <p:sldMasterId id="2147483721" r:id="rId2"/>
    <p:sldMasterId id="2147483722" r:id="rId3"/>
    <p:sldMasterId id="2147483723" r:id="rId4"/>
    <p:sldMasterId id="2147483724" r:id="rId5"/>
    <p:sldMasterId id="2147483725" r:id="rId6"/>
  </p:sldMasterIdLst>
  <p:notesMasterIdLst>
    <p:notesMasterId r:id="rId25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AB392C-10F0-46D7-9183-24A476E13417}">
  <a:tblStyle styleId="{32AB392C-10F0-46D7-9183-24A476E134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894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51496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5020e0979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5020e0979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5020e09795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5020e09795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5020e09795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5020e09795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5020e09795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5020e09795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5020e0979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5020e0979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5020e09795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5020e09795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5020e0979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5020e0979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5020e09795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5020e09795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5020e0979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5020e0979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5020e09795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5020e09795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51d122aa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51d122aa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1d122aaa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51d122aaa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1d122aaa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1d122aaa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5020e097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5020e097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5020e0979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5020e0979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020e0979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020e0979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than 52,000 applications statewide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020e09795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5020e09795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020e09795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020e09795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339EDD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roxima Nova"/>
              <a:buNone/>
              <a:defRPr sz="6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4031500"/>
            <a:ext cx="7786800" cy="765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roxima Nova"/>
              <a:buNone/>
              <a:defRPr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311700" y="2797175"/>
            <a:ext cx="8520600" cy="76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2" name="Google Shape;12;p2" descr="CfA_logo_reverse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3800" y="4665250"/>
            <a:ext cx="793301" cy="318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endParaRPr/>
          </a:p>
        </p:txBody>
      </p:sp>
      <p:pic>
        <p:nvPicPr>
          <p:cNvPr id="55" name="Google Shape;55;p11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664200"/>
            <a:ext cx="793301" cy="3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1"/>
          <p:cNvSpPr txBox="1">
            <a:spLocks noGrp="1"/>
          </p:cNvSpPr>
          <p:nvPr>
            <p:ph type="subTitle" idx="2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highlight>
                  <a:srgbClr val="CF1B4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Proxima Nova"/>
              <a:buNone/>
              <a:defRPr sz="12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Proxima Nova"/>
              <a:buNone/>
              <a:defRPr sz="12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Proxima Nova"/>
              <a:buNone/>
              <a:defRPr sz="12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Proxima Nova"/>
              <a:buNone/>
              <a:defRPr sz="12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Proxima Nova"/>
              <a:buNone/>
              <a:defRPr sz="12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Proxima Nova"/>
              <a:buNone/>
              <a:defRPr sz="12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Proxima Nova"/>
              <a:buNone/>
              <a:defRPr sz="12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Proxima Nova"/>
              <a:buNone/>
              <a:defRPr sz="12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Proxima Nova"/>
              <a:buNone/>
              <a:defRPr sz="12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➔"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55600" algn="ctr" rtl="0">
              <a:spcBef>
                <a:spcPts val="1600"/>
              </a:spcBef>
              <a:spcAft>
                <a:spcPts val="0"/>
              </a:spcAft>
              <a:buSzPts val="2000"/>
              <a:buFont typeface="Proxima Nova"/>
              <a:buChar char="◆"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42900" algn="ctr" rtl="0"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42900" algn="ctr" rtl="0"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42900" algn="ctr" rtl="0"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◆"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42900" algn="ctr" rtl="0"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42900" algn="ctr" rtl="0"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42900" algn="ctr" rtl="0"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◆"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42900" algn="ctr" rtl="0">
              <a:spcBef>
                <a:spcPts val="1600"/>
              </a:spcBef>
              <a:spcAft>
                <a:spcPts val="1600"/>
              </a:spcAft>
              <a:buSzPts val="18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60" name="Google Shape;60;p12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664200"/>
            <a:ext cx="793301" cy="3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2"/>
          <p:cNvSpPr txBox="1">
            <a:spLocks noGrp="1"/>
          </p:cNvSpPr>
          <p:nvPr>
            <p:ph type="subTitle" idx="2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highlight>
                  <a:srgbClr val="CF1B4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664200"/>
            <a:ext cx="793301" cy="3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5620725" y="4728225"/>
            <a:ext cx="24804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FFFFFF"/>
              </a:solidFill>
              <a:highlight>
                <a:srgbClr val="CF1B41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highlight>
                  <a:srgbClr val="CF1B4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Blue" type="title">
  <p:cSld name="TITLE">
    <p:bg>
      <p:bgPr>
        <a:solidFill>
          <a:srgbClr val="399FD3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 descr="CfA_logo_reverse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3800" y="4589050"/>
            <a:ext cx="793301" cy="31864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>
            <a:spLocks noGrp="1"/>
          </p:cNvSpPr>
          <p:nvPr>
            <p:ph type="ctrTitle"/>
          </p:nvPr>
        </p:nvSpPr>
        <p:spPr>
          <a:xfrm>
            <a:off x="685800" y="897557"/>
            <a:ext cx="7772400" cy="215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">
  <p:cSld name="TITLE_1">
    <p:bg>
      <p:bgPr>
        <a:solidFill>
          <a:srgbClr val="CF1B4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ctrTitle"/>
          </p:nvPr>
        </p:nvSpPr>
        <p:spPr>
          <a:xfrm>
            <a:off x="685800" y="897557"/>
            <a:ext cx="7772400" cy="215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74" name="Google Shape;74;p16" descr="CfA_logo_reverse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3800" y="4589050"/>
            <a:ext cx="793301" cy="318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">
  <p:cSld name="TITLE_1_1">
    <p:bg>
      <p:bgPr>
        <a:solidFill>
          <a:srgbClr val="00A175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ctrTitle"/>
          </p:nvPr>
        </p:nvSpPr>
        <p:spPr>
          <a:xfrm>
            <a:off x="685800" y="897557"/>
            <a:ext cx="7772400" cy="215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77" name="Google Shape;77;p17" descr="CfA_logo_reverse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3800" y="4589050"/>
            <a:ext cx="793301" cy="318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rple">
  <p:cSld name="TITLE_1_1_1">
    <p:bg>
      <p:bgPr>
        <a:solidFill>
          <a:srgbClr val="69579C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ctrTitle"/>
          </p:nvPr>
        </p:nvSpPr>
        <p:spPr>
          <a:xfrm>
            <a:off x="685800" y="897557"/>
            <a:ext cx="7772400" cy="215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80" name="Google Shape;80;p18" descr="CfA_logo_reverse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3800" y="4589050"/>
            <a:ext cx="793301" cy="318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457200" y="159253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body" idx="1"/>
          </p:nvPr>
        </p:nvSpPr>
        <p:spPr>
          <a:xfrm>
            <a:off x="1030700" y="971550"/>
            <a:ext cx="76560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➔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◆"/>
              <a:defRPr/>
            </a:lvl2pPr>
            <a:lvl3pPr marL="1371600" lvl="2" indent="-3810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○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○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rtl="0">
              <a:spcBef>
                <a:spcPts val="500"/>
              </a:spcBef>
              <a:spcAft>
                <a:spcPts val="50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/>
          <p:nvPr/>
        </p:nvSpPr>
        <p:spPr>
          <a:xfrm>
            <a:off x="-43200" y="5015700"/>
            <a:ext cx="9230400" cy="127800"/>
          </a:xfrm>
          <a:prstGeom prst="rect">
            <a:avLst/>
          </a:prstGeom>
          <a:solidFill>
            <a:srgbClr val="399F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Google Shape;85;p19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588000"/>
            <a:ext cx="793301" cy="31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text">
  <p:cSld name="TITLE_AND_BODY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title"/>
          </p:nvPr>
        </p:nvSpPr>
        <p:spPr>
          <a:xfrm>
            <a:off x="790625" y="540250"/>
            <a:ext cx="5999100" cy="243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88" name="Google Shape;88;p20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588000"/>
            <a:ext cx="793301" cy="3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0"/>
          <p:cNvSpPr/>
          <p:nvPr/>
        </p:nvSpPr>
        <p:spPr>
          <a:xfrm>
            <a:off x="-43200" y="5015700"/>
            <a:ext cx="9230400" cy="127800"/>
          </a:xfrm>
          <a:prstGeom prst="rect">
            <a:avLst/>
          </a:prstGeom>
          <a:solidFill>
            <a:srgbClr val="399F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1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588000"/>
            <a:ext cx="793301" cy="3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1"/>
          <p:cNvSpPr/>
          <p:nvPr/>
        </p:nvSpPr>
        <p:spPr>
          <a:xfrm>
            <a:off x="-43200" y="5015700"/>
            <a:ext cx="9230400" cy="127800"/>
          </a:xfrm>
          <a:prstGeom prst="rect">
            <a:avLst/>
          </a:prstGeom>
          <a:solidFill>
            <a:srgbClr val="399F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">
    <p:bg>
      <p:bgPr>
        <a:solidFill>
          <a:srgbClr val="0C477F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roxima Nova"/>
              <a:buNone/>
              <a:defRPr sz="6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5" name="Google Shape;15;p3" descr="CfA_logo_reverse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3800" y="4665250"/>
            <a:ext cx="793301" cy="318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Only">
  <p:cSld name="TITLE_ONLY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2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588000"/>
            <a:ext cx="793301" cy="31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for screenshots/images)">
  <p:cSld name="TITLE_ONLY_1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685800" y="2840054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Blue" type="title">
  <p:cSld name="TITLE">
    <p:bg>
      <p:bgPr>
        <a:solidFill>
          <a:srgbClr val="399FD3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7" descr="CfA_logo_reverse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3800" y="4589050"/>
            <a:ext cx="793301" cy="31864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7"/>
          <p:cNvSpPr txBox="1">
            <a:spLocks noGrp="1"/>
          </p:cNvSpPr>
          <p:nvPr>
            <p:ph type="ctrTitle"/>
          </p:nvPr>
        </p:nvSpPr>
        <p:spPr>
          <a:xfrm>
            <a:off x="685800" y="897557"/>
            <a:ext cx="7772400" cy="215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">
  <p:cSld name="TITLE_1">
    <p:bg>
      <p:bgPr>
        <a:solidFill>
          <a:srgbClr val="CF1B4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8"/>
          <p:cNvSpPr txBox="1">
            <a:spLocks noGrp="1"/>
          </p:cNvSpPr>
          <p:nvPr>
            <p:ph type="ctrTitle"/>
          </p:nvPr>
        </p:nvSpPr>
        <p:spPr>
          <a:xfrm>
            <a:off x="685800" y="897557"/>
            <a:ext cx="7772400" cy="215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10" name="Google Shape;110;p28" descr="CfA_logo_reverse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3800" y="4589050"/>
            <a:ext cx="793301" cy="318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">
  <p:cSld name="TITLE_1_1">
    <p:bg>
      <p:bgPr>
        <a:solidFill>
          <a:srgbClr val="00A175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9"/>
          <p:cNvSpPr txBox="1">
            <a:spLocks noGrp="1"/>
          </p:cNvSpPr>
          <p:nvPr>
            <p:ph type="ctrTitle"/>
          </p:nvPr>
        </p:nvSpPr>
        <p:spPr>
          <a:xfrm>
            <a:off x="685800" y="897557"/>
            <a:ext cx="7772400" cy="215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13" name="Google Shape;113;p29" descr="CfA_logo_reverse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3800" y="4589050"/>
            <a:ext cx="793301" cy="318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rple">
  <p:cSld name="TITLE_1_1_1">
    <p:bg>
      <p:bgPr>
        <a:solidFill>
          <a:srgbClr val="69579C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0"/>
          <p:cNvSpPr txBox="1">
            <a:spLocks noGrp="1"/>
          </p:cNvSpPr>
          <p:nvPr>
            <p:ph type="ctrTitle"/>
          </p:nvPr>
        </p:nvSpPr>
        <p:spPr>
          <a:xfrm>
            <a:off x="685800" y="897557"/>
            <a:ext cx="7772400" cy="215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16" name="Google Shape;116;p30" descr="CfA_logo_reverse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3800" y="4589050"/>
            <a:ext cx="793301" cy="318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1"/>
          <p:cNvSpPr txBox="1">
            <a:spLocks noGrp="1"/>
          </p:cNvSpPr>
          <p:nvPr>
            <p:ph type="title"/>
          </p:nvPr>
        </p:nvSpPr>
        <p:spPr>
          <a:xfrm>
            <a:off x="457200" y="159253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body" idx="1"/>
          </p:nvPr>
        </p:nvSpPr>
        <p:spPr>
          <a:xfrm>
            <a:off x="1030700" y="971550"/>
            <a:ext cx="76560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➔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◆"/>
              <a:defRPr/>
            </a:lvl2pPr>
            <a:lvl3pPr marL="1371600" lvl="2" indent="-3810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○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○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rtl="0">
              <a:spcBef>
                <a:spcPts val="500"/>
              </a:spcBef>
              <a:spcAft>
                <a:spcPts val="50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20" name="Google Shape;120;p31"/>
          <p:cNvSpPr/>
          <p:nvPr/>
        </p:nvSpPr>
        <p:spPr>
          <a:xfrm>
            <a:off x="-43200" y="5015700"/>
            <a:ext cx="9230400" cy="127800"/>
          </a:xfrm>
          <a:prstGeom prst="rect">
            <a:avLst/>
          </a:prstGeom>
          <a:solidFill>
            <a:srgbClr val="399F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31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588000"/>
            <a:ext cx="793301" cy="31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text">
  <p:cSld name="TITLE_AND_BODY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>
            <a:spLocks noGrp="1"/>
          </p:cNvSpPr>
          <p:nvPr>
            <p:ph type="title"/>
          </p:nvPr>
        </p:nvSpPr>
        <p:spPr>
          <a:xfrm>
            <a:off x="790625" y="540250"/>
            <a:ext cx="5999100" cy="243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124" name="Google Shape;124;p32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588000"/>
            <a:ext cx="793301" cy="3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2"/>
          <p:cNvSpPr/>
          <p:nvPr/>
        </p:nvSpPr>
        <p:spPr>
          <a:xfrm>
            <a:off x="-43200" y="5015700"/>
            <a:ext cx="9230400" cy="127800"/>
          </a:xfrm>
          <a:prstGeom prst="rect">
            <a:avLst/>
          </a:prstGeom>
          <a:solidFill>
            <a:srgbClr val="399F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97475"/>
            <a:ext cx="8520600" cy="920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Font typeface="Proxima Nova"/>
              <a:buNone/>
              <a:defRPr sz="3600" b="1">
                <a:solidFill>
                  <a:srgbClr val="339EDD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None/>
              <a:defRPr sz="3600" b="1">
                <a:solidFill>
                  <a:srgbClr val="339ED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None/>
              <a:defRPr sz="3600" b="1">
                <a:solidFill>
                  <a:srgbClr val="339ED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None/>
              <a:defRPr sz="3600" b="1">
                <a:solidFill>
                  <a:srgbClr val="339ED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None/>
              <a:defRPr sz="3600" b="1">
                <a:solidFill>
                  <a:srgbClr val="339ED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None/>
              <a:defRPr sz="3600" b="1">
                <a:solidFill>
                  <a:srgbClr val="339ED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None/>
              <a:defRPr sz="3600" b="1">
                <a:solidFill>
                  <a:srgbClr val="339ED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None/>
              <a:defRPr sz="3600" b="1">
                <a:solidFill>
                  <a:srgbClr val="339ED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None/>
              <a:defRPr sz="3600" b="1">
                <a:solidFill>
                  <a:srgbClr val="339EDD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Char char="➔"/>
              <a:defRPr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"/>
              <a:buChar char="◆"/>
              <a:defRPr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●"/>
              <a:defRPr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○"/>
              <a:defRPr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◆"/>
              <a:defRPr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●"/>
              <a:defRPr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○"/>
              <a:defRPr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◆"/>
              <a:defRPr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Proxima Nova"/>
              <a:buChar char="●"/>
              <a:defRPr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19" name="Google Shape;19;p4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664200"/>
            <a:ext cx="793301" cy="3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subTitle" idx="2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highlight>
                  <a:srgbClr val="CF1B4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" type="titleOnly">
  <p:cSld name="TITLE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33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588000"/>
            <a:ext cx="793301" cy="3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3"/>
          <p:cNvSpPr/>
          <p:nvPr/>
        </p:nvSpPr>
        <p:spPr>
          <a:xfrm>
            <a:off x="-43200" y="5015700"/>
            <a:ext cx="9230400" cy="127800"/>
          </a:xfrm>
          <a:prstGeom prst="rect">
            <a:avLst/>
          </a:prstGeom>
          <a:solidFill>
            <a:srgbClr val="399F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Only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34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588000"/>
            <a:ext cx="793301" cy="31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for screenshots/images)">
  <p:cSld name="TITLE_ONLY_1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logo (for photos)">
  <p:cSld name="TITLE_1_1_1_1"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6" descr="CfA_logo_reverse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77384" y="4589051"/>
            <a:ext cx="979717" cy="39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6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2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Calibri"/>
              <a:buNone/>
              <a:defRPr/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/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/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/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/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/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/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/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p3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p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8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2">
  <p:cSld name="TITLE_ONLY_2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9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8" name="Google Shape;148;p4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9" name="Google Shape;149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Blue" type="title">
  <p:cSld name="TITLE">
    <p:bg>
      <p:bgPr>
        <a:solidFill>
          <a:srgbClr val="399FD3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42" descr="CfA_logo_reverse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3800" y="4589050"/>
            <a:ext cx="793301" cy="31864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42"/>
          <p:cNvSpPr txBox="1">
            <a:spLocks noGrp="1"/>
          </p:cNvSpPr>
          <p:nvPr>
            <p:ph type="ctrTitle"/>
          </p:nvPr>
        </p:nvSpPr>
        <p:spPr>
          <a:xfrm>
            <a:off x="685800" y="897557"/>
            <a:ext cx="7772400" cy="215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">
  <p:cSld name="TITLE_1">
    <p:bg>
      <p:bgPr>
        <a:solidFill>
          <a:srgbClr val="CF1B4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3"/>
          <p:cNvSpPr txBox="1">
            <a:spLocks noGrp="1"/>
          </p:cNvSpPr>
          <p:nvPr>
            <p:ph type="ctrTitle"/>
          </p:nvPr>
        </p:nvSpPr>
        <p:spPr>
          <a:xfrm>
            <a:off x="685800" y="897557"/>
            <a:ext cx="7772400" cy="215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58" name="Google Shape;158;p43" descr="CfA_logo_reverse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3800" y="4589050"/>
            <a:ext cx="793301" cy="318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➔"/>
              <a:defRPr sz="140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◆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●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○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◆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●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○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◆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Proxima Nova"/>
              <a:buChar char="●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➔"/>
              <a:defRPr sz="140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◆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●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○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◆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●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○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◆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Proxima Nova"/>
              <a:buChar char="●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25" name="Google Shape;25;p5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664200"/>
            <a:ext cx="793301" cy="3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highlight>
                  <a:srgbClr val="CF1B4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">
  <p:cSld name="TITLE_1_1">
    <p:bg>
      <p:bgPr>
        <a:solidFill>
          <a:srgbClr val="00A175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4"/>
          <p:cNvSpPr txBox="1">
            <a:spLocks noGrp="1"/>
          </p:cNvSpPr>
          <p:nvPr>
            <p:ph type="ctrTitle"/>
          </p:nvPr>
        </p:nvSpPr>
        <p:spPr>
          <a:xfrm>
            <a:off x="685800" y="897557"/>
            <a:ext cx="7772400" cy="215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61" name="Google Shape;161;p44" descr="CfA_logo_reverse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3800" y="4589050"/>
            <a:ext cx="793301" cy="318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rple">
  <p:cSld name="TITLE_1_1_1">
    <p:bg>
      <p:bgPr>
        <a:solidFill>
          <a:srgbClr val="69579C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5"/>
          <p:cNvSpPr txBox="1">
            <a:spLocks noGrp="1"/>
          </p:cNvSpPr>
          <p:nvPr>
            <p:ph type="ctrTitle"/>
          </p:nvPr>
        </p:nvSpPr>
        <p:spPr>
          <a:xfrm>
            <a:off x="685800" y="897557"/>
            <a:ext cx="7772400" cy="215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64" name="Google Shape;164;p45" descr="CfA_logo_reverse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3800" y="4589050"/>
            <a:ext cx="793301" cy="318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6"/>
          <p:cNvSpPr txBox="1">
            <a:spLocks noGrp="1"/>
          </p:cNvSpPr>
          <p:nvPr>
            <p:ph type="title"/>
          </p:nvPr>
        </p:nvSpPr>
        <p:spPr>
          <a:xfrm>
            <a:off x="457200" y="159253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6"/>
          <p:cNvSpPr txBox="1">
            <a:spLocks noGrp="1"/>
          </p:cNvSpPr>
          <p:nvPr>
            <p:ph type="body" idx="1"/>
          </p:nvPr>
        </p:nvSpPr>
        <p:spPr>
          <a:xfrm>
            <a:off x="1030700" y="971550"/>
            <a:ext cx="76560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➔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◆"/>
              <a:defRPr/>
            </a:lvl2pPr>
            <a:lvl3pPr marL="1371600" lvl="2" indent="-3810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○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○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rtl="0">
              <a:spcBef>
                <a:spcPts val="500"/>
              </a:spcBef>
              <a:spcAft>
                <a:spcPts val="50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68" name="Google Shape;168;p46"/>
          <p:cNvSpPr/>
          <p:nvPr/>
        </p:nvSpPr>
        <p:spPr>
          <a:xfrm>
            <a:off x="-43200" y="5015700"/>
            <a:ext cx="9230400" cy="127800"/>
          </a:xfrm>
          <a:prstGeom prst="rect">
            <a:avLst/>
          </a:prstGeom>
          <a:solidFill>
            <a:srgbClr val="399F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46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588000"/>
            <a:ext cx="793301" cy="31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text">
  <p:cSld name="TITLE_AND_BODY_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7"/>
          <p:cNvSpPr txBox="1">
            <a:spLocks noGrp="1"/>
          </p:cNvSpPr>
          <p:nvPr>
            <p:ph type="title"/>
          </p:nvPr>
        </p:nvSpPr>
        <p:spPr>
          <a:xfrm>
            <a:off x="790625" y="540250"/>
            <a:ext cx="5999100" cy="243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172" name="Google Shape;172;p47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588000"/>
            <a:ext cx="793301" cy="3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47"/>
          <p:cNvSpPr/>
          <p:nvPr/>
        </p:nvSpPr>
        <p:spPr>
          <a:xfrm>
            <a:off x="-43200" y="5015700"/>
            <a:ext cx="9230400" cy="127800"/>
          </a:xfrm>
          <a:prstGeom prst="rect">
            <a:avLst/>
          </a:prstGeom>
          <a:solidFill>
            <a:srgbClr val="399F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" type="titleOnly">
  <p:cSld name="TITLE_ONL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48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588000"/>
            <a:ext cx="793301" cy="3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8"/>
          <p:cNvSpPr/>
          <p:nvPr/>
        </p:nvSpPr>
        <p:spPr>
          <a:xfrm>
            <a:off x="-43200" y="5015700"/>
            <a:ext cx="9230400" cy="127800"/>
          </a:xfrm>
          <a:prstGeom prst="rect">
            <a:avLst/>
          </a:prstGeom>
          <a:solidFill>
            <a:srgbClr val="399F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Only">
  <p:cSld name="TITLE_ONLY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49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588000"/>
            <a:ext cx="793301" cy="31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for screenshots/images)">
  <p:cSld name="TITLE_ONLY_1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1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2" name="Google Shape;182;p51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51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2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6" name="Google Shape;186;p52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52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0" name="Google Shape;190;p5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1" name="Google Shape;191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664200"/>
            <a:ext cx="793301" cy="3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97475"/>
            <a:ext cx="8520600" cy="920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Font typeface="Proxima Nova"/>
              <a:buNone/>
              <a:defRPr sz="3600" b="1">
                <a:solidFill>
                  <a:srgbClr val="339EDD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None/>
              <a:defRPr sz="3600" b="1">
                <a:solidFill>
                  <a:srgbClr val="339ED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None/>
              <a:defRPr sz="3600" b="1">
                <a:solidFill>
                  <a:srgbClr val="339ED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None/>
              <a:defRPr sz="3600" b="1">
                <a:solidFill>
                  <a:srgbClr val="339ED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None/>
              <a:defRPr sz="3600" b="1">
                <a:solidFill>
                  <a:srgbClr val="339ED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None/>
              <a:defRPr sz="3600" b="1">
                <a:solidFill>
                  <a:srgbClr val="339ED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None/>
              <a:defRPr sz="3600" b="1">
                <a:solidFill>
                  <a:srgbClr val="339ED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None/>
              <a:defRPr sz="3600" b="1">
                <a:solidFill>
                  <a:srgbClr val="339ED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3600"/>
              <a:buNone/>
              <a:defRPr sz="3600" b="1">
                <a:solidFill>
                  <a:srgbClr val="339EDD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highlight>
                  <a:srgbClr val="CF1B4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logo (for photos)">
  <p:cSld name="TITLE_1_1_1_1">
    <p:bg>
      <p:bgPr>
        <a:noFill/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54" descr="CfA_logo_reverse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77384" y="4589051"/>
            <a:ext cx="979717" cy="39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4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5"/>
          <p:cNvSpPr txBox="1">
            <a:spLocks noGrp="1"/>
          </p:cNvSpPr>
          <p:nvPr>
            <p:ph type="title"/>
          </p:nvPr>
        </p:nvSpPr>
        <p:spPr>
          <a:xfrm>
            <a:off x="457200" y="159253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5"/>
          <p:cNvSpPr txBox="1">
            <a:spLocks noGrp="1"/>
          </p:cNvSpPr>
          <p:nvPr>
            <p:ph type="body" idx="1"/>
          </p:nvPr>
        </p:nvSpPr>
        <p:spPr>
          <a:xfrm>
            <a:off x="1030700" y="971550"/>
            <a:ext cx="76560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➔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◆"/>
              <a:defRPr/>
            </a:lvl2pPr>
            <a:lvl3pPr marL="1371600" lvl="2" indent="-3810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○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○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rtl="0">
              <a:spcBef>
                <a:spcPts val="500"/>
              </a:spcBef>
              <a:spcAft>
                <a:spcPts val="50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98" name="Google Shape;198;p55"/>
          <p:cNvSpPr/>
          <p:nvPr/>
        </p:nvSpPr>
        <p:spPr>
          <a:xfrm>
            <a:off x="-43200" y="5015700"/>
            <a:ext cx="9230400" cy="127800"/>
          </a:xfrm>
          <a:prstGeom prst="rect">
            <a:avLst/>
          </a:prstGeom>
          <a:solidFill>
            <a:srgbClr val="6957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55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588000"/>
            <a:ext cx="793301" cy="31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5">
  <p:cSld name="TITLE_5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2" name="Google Shape;202;p5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3" name="Google Shape;203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Q Puzzle">
  <p:cSld name="TITLE_1_2_1">
    <p:bg>
      <p:bgPr>
        <a:solidFill>
          <a:srgbClr val="CF1B4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57" descr="IMG_4224BW-enhanced-2382.jpe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457203"/>
            <a:ext cx="9144000" cy="115883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57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99FD3">
              <a:alpha val="4423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7" name="Google Shape;207;p57"/>
          <p:cNvSpPr txBox="1">
            <a:spLocks noGrp="1"/>
          </p:cNvSpPr>
          <p:nvPr>
            <p:ph type="ctrTitle"/>
          </p:nvPr>
        </p:nvSpPr>
        <p:spPr>
          <a:xfrm>
            <a:off x="685800" y="897557"/>
            <a:ext cx="7772400" cy="215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08" name="Google Shape;208;p57" descr="CfA_logo_reverse_l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3800" y="4589050"/>
            <a:ext cx="793301" cy="318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Blue" type="title">
  <p:cSld name="TITLE">
    <p:bg>
      <p:bgPr>
        <a:solidFill>
          <a:srgbClr val="399FD3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60" descr="CfA_logo_reverse_l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3800" y="4589050"/>
            <a:ext cx="793200" cy="31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60"/>
          <p:cNvSpPr txBox="1">
            <a:spLocks noGrp="1"/>
          </p:cNvSpPr>
          <p:nvPr>
            <p:ph type="ctrTitle"/>
          </p:nvPr>
        </p:nvSpPr>
        <p:spPr>
          <a:xfrm>
            <a:off x="685800" y="897556"/>
            <a:ext cx="7772400" cy="21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None/>
              <a:defRPr sz="60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for screenshots/images)">
  <p:cSld name="Blank (for screenshots/images)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Only">
  <p:cSld name="Logo Only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62" descr="CfA_logo_l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4200" y="4588000"/>
            <a:ext cx="793200" cy="3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3"/>
          <p:cNvSpPr txBox="1">
            <a:spLocks noGrp="1"/>
          </p:cNvSpPr>
          <p:nvPr>
            <p:ph type="title"/>
          </p:nvPr>
        </p:nvSpPr>
        <p:spPr>
          <a:xfrm>
            <a:off x="457200" y="15925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9FD3"/>
              </a:buClr>
              <a:buSzPts val="1400"/>
              <a:buFont typeface="Source Sans Pro"/>
              <a:buNone/>
              <a:defRPr sz="3600" b="1" i="0" u="none" strike="noStrike" cap="none">
                <a:solidFill>
                  <a:srgbClr val="399FD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63"/>
          <p:cNvSpPr txBox="1">
            <a:spLocks noGrp="1"/>
          </p:cNvSpPr>
          <p:nvPr>
            <p:ph type="body" idx="1"/>
          </p:nvPr>
        </p:nvSpPr>
        <p:spPr>
          <a:xfrm>
            <a:off x="1030700" y="971550"/>
            <a:ext cx="76560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Source Sans Pro"/>
              <a:buChar char="➔"/>
              <a:defRPr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Char char="◆"/>
              <a:defRPr sz="2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Char char="◆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Char char="◆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3" name="Google Shape;223;p63"/>
          <p:cNvSpPr/>
          <p:nvPr/>
        </p:nvSpPr>
        <p:spPr>
          <a:xfrm>
            <a:off x="-43200" y="5015700"/>
            <a:ext cx="9230400" cy="127800"/>
          </a:xfrm>
          <a:prstGeom prst="rect">
            <a:avLst/>
          </a:prstGeom>
          <a:solidFill>
            <a:srgbClr val="399F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63" descr="CfA_logo_l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4200" y="4588000"/>
            <a:ext cx="793200" cy="3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">
  <p:cSld name="Red">
    <p:bg>
      <p:bgPr>
        <a:solidFill>
          <a:srgbClr val="CF1B4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4"/>
          <p:cNvSpPr txBox="1">
            <a:spLocks noGrp="1"/>
          </p:cNvSpPr>
          <p:nvPr>
            <p:ph type="ctrTitle"/>
          </p:nvPr>
        </p:nvSpPr>
        <p:spPr>
          <a:xfrm>
            <a:off x="685800" y="897556"/>
            <a:ext cx="7772400" cy="21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None/>
              <a:defRPr sz="60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27" name="Google Shape;227;p64" descr="CfA_logo_reverse_l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3800" y="4589050"/>
            <a:ext cx="793200" cy="31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Proxima Nova"/>
              <a:buChar char="➔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◆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●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○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◆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●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○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Proxima Nova"/>
              <a:buChar char="◆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Proxima Nova"/>
              <a:buChar char="●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34" name="Google Shape;34;p7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664200"/>
            <a:ext cx="793301" cy="3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 txBox="1">
            <a:spLocks noGrp="1"/>
          </p:cNvSpPr>
          <p:nvPr>
            <p:ph type="subTitle" idx="2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highlight>
                  <a:srgbClr val="CF1B4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">
  <p:cSld name="Green">
    <p:bg>
      <p:bgPr>
        <a:solidFill>
          <a:srgbClr val="00A175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5"/>
          <p:cNvSpPr txBox="1">
            <a:spLocks noGrp="1"/>
          </p:cNvSpPr>
          <p:nvPr>
            <p:ph type="ctrTitle"/>
          </p:nvPr>
        </p:nvSpPr>
        <p:spPr>
          <a:xfrm>
            <a:off x="685800" y="897556"/>
            <a:ext cx="7772400" cy="21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None/>
              <a:defRPr sz="60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30" name="Google Shape;230;p65" descr="CfA_logo_reverse_l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3800" y="4589050"/>
            <a:ext cx="793200" cy="31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rple">
  <p:cSld name="Purple">
    <p:bg>
      <p:bgPr>
        <a:solidFill>
          <a:srgbClr val="69579C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6"/>
          <p:cNvSpPr txBox="1">
            <a:spLocks noGrp="1"/>
          </p:cNvSpPr>
          <p:nvPr>
            <p:ph type="ctrTitle"/>
          </p:nvPr>
        </p:nvSpPr>
        <p:spPr>
          <a:xfrm>
            <a:off x="685800" y="897556"/>
            <a:ext cx="7772400" cy="21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None/>
              <a:defRPr sz="60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33" name="Google Shape;233;p66" descr="CfA_logo_reverse_l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3800" y="4589050"/>
            <a:ext cx="793200" cy="31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text">
  <p:cSld name="Large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7"/>
          <p:cNvSpPr txBox="1">
            <a:spLocks noGrp="1"/>
          </p:cNvSpPr>
          <p:nvPr>
            <p:ph type="title"/>
          </p:nvPr>
        </p:nvSpPr>
        <p:spPr>
          <a:xfrm>
            <a:off x="790625" y="540250"/>
            <a:ext cx="5999100" cy="24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9FD3"/>
              </a:buClr>
              <a:buSzPts val="1400"/>
              <a:buFont typeface="Source Sans Pro"/>
              <a:buNone/>
              <a:defRPr sz="6000" b="1" i="0" u="none" strike="noStrike" cap="none">
                <a:solidFill>
                  <a:srgbClr val="399FD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60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60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60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60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60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60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60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6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36" name="Google Shape;236;p67" descr="CfA_logo_l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4200" y="4588000"/>
            <a:ext cx="793200" cy="31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67"/>
          <p:cNvSpPr/>
          <p:nvPr/>
        </p:nvSpPr>
        <p:spPr>
          <a:xfrm>
            <a:off x="-43200" y="5015700"/>
            <a:ext cx="9230400" cy="127800"/>
          </a:xfrm>
          <a:prstGeom prst="rect">
            <a:avLst/>
          </a:prstGeom>
          <a:solidFill>
            <a:srgbClr val="399F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" type="titleOnly">
  <p:cSld name="TITLE_ONLY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68" descr="CfA_logo_l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4200" y="4588000"/>
            <a:ext cx="793200" cy="31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68"/>
          <p:cNvSpPr/>
          <p:nvPr/>
        </p:nvSpPr>
        <p:spPr>
          <a:xfrm>
            <a:off x="-43200" y="5015700"/>
            <a:ext cx="9230400" cy="127800"/>
          </a:xfrm>
          <a:prstGeom prst="rect">
            <a:avLst/>
          </a:prstGeom>
          <a:solidFill>
            <a:srgbClr val="399F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logo (for photos)">
  <p:cSld name="White logo (for photos)">
    <p:bg>
      <p:bgPr>
        <a:noFill/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69" descr="CfA_logo_reverse_l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7383" y="4589050"/>
            <a:ext cx="9798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6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0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600" b="1" i="0" u="none" strike="noStrike" cap="none">
                <a:solidFill>
                  <a:srgbClr val="399FD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7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Calibri"/>
              <a:buNone/>
              <a:defRPr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47" name="Google Shape;247;p70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Google Shape;248;p70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p7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2">
  <p:cSld name="TITLE_ONLY_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9FD3"/>
              </a:buClr>
              <a:buSzPts val="1400"/>
              <a:buFont typeface="Source Sans Pro"/>
              <a:buNone/>
              <a:defRPr sz="3600" b="1" i="0" u="none" strike="noStrike" cap="none">
                <a:solidFill>
                  <a:srgbClr val="399FD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7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72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9FD3"/>
              </a:buClr>
              <a:buSzPts val="1400"/>
              <a:buFont typeface="Source Sans Pro"/>
              <a:buNone/>
              <a:defRPr sz="4800" b="1" i="0" u="none" strike="noStrike" cap="none">
                <a:solidFill>
                  <a:srgbClr val="399FD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72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6" name="Google Shape;256;p7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73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9FD3"/>
              </a:buClr>
              <a:buSzPts val="1400"/>
              <a:buFont typeface="Source Sans Pro"/>
              <a:buNone/>
              <a:defRPr sz="4800" b="1" i="0" u="none" strike="noStrike" cap="none">
                <a:solidFill>
                  <a:srgbClr val="399FD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73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0" name="Google Shape;260;p7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7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9FD3"/>
              </a:buClr>
              <a:buSzPts val="1400"/>
              <a:buFont typeface="Source Sans Pro"/>
              <a:buNone/>
              <a:defRPr sz="5200" b="1" i="0" u="none" strike="noStrike" cap="none">
                <a:solidFill>
                  <a:srgbClr val="399FD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1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1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1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1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1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1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1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7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Source Sans Pro"/>
              <a:buNone/>
              <a:defRPr sz="2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  <a:defRPr sz="2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None/>
              <a:defRPr sz="2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None/>
              <a:defRPr sz="2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None/>
              <a:defRPr sz="2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None/>
              <a:defRPr sz="2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None/>
              <a:defRPr sz="2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None/>
              <a:defRPr sz="2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None/>
              <a:defRPr sz="2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4" name="Google Shape;264;p7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C477F"/>
              </a:buClr>
              <a:buSzPts val="4800"/>
              <a:buFont typeface="Proxima Nova"/>
              <a:buNone/>
              <a:defRPr sz="4800" b="1">
                <a:solidFill>
                  <a:srgbClr val="0C477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C477F"/>
              </a:buClr>
              <a:buSzPts val="4800"/>
              <a:buFont typeface="Proxima Nova"/>
              <a:buNone/>
              <a:defRPr sz="4800" b="1">
                <a:solidFill>
                  <a:srgbClr val="0C477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C477F"/>
              </a:buClr>
              <a:buSzPts val="4800"/>
              <a:buFont typeface="Proxima Nova"/>
              <a:buNone/>
              <a:defRPr sz="4800" b="1">
                <a:solidFill>
                  <a:srgbClr val="0C477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C477F"/>
              </a:buClr>
              <a:buSzPts val="4800"/>
              <a:buFont typeface="Proxima Nova"/>
              <a:buNone/>
              <a:defRPr sz="4800" b="1">
                <a:solidFill>
                  <a:srgbClr val="0C477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C477F"/>
              </a:buClr>
              <a:buSzPts val="4800"/>
              <a:buFont typeface="Proxima Nova"/>
              <a:buNone/>
              <a:defRPr sz="4800" b="1">
                <a:solidFill>
                  <a:srgbClr val="0C477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C477F"/>
              </a:buClr>
              <a:buSzPts val="4800"/>
              <a:buFont typeface="Proxima Nova"/>
              <a:buNone/>
              <a:defRPr sz="4800" b="1">
                <a:solidFill>
                  <a:srgbClr val="0C477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C477F"/>
              </a:buClr>
              <a:buSzPts val="4800"/>
              <a:buFont typeface="Proxima Nova"/>
              <a:buNone/>
              <a:defRPr sz="4800" b="1">
                <a:solidFill>
                  <a:srgbClr val="0C477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C477F"/>
              </a:buClr>
              <a:buSzPts val="4800"/>
              <a:buFont typeface="Proxima Nova"/>
              <a:buNone/>
              <a:defRPr sz="4800" b="1">
                <a:solidFill>
                  <a:srgbClr val="0C477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C477F"/>
              </a:buClr>
              <a:buSzPts val="4800"/>
              <a:buFont typeface="Proxima Nova"/>
              <a:buNone/>
              <a:defRPr sz="4800" b="1">
                <a:solidFill>
                  <a:srgbClr val="0C477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38" name="Google Shape;38;p8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664200"/>
            <a:ext cx="793301" cy="3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 txBox="1">
            <a:spLocks noGrp="1"/>
          </p:cNvSpPr>
          <p:nvPr>
            <p:ph type="subTitle" idx="1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highlight>
                  <a:srgbClr val="CF1B4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Q Puzzle">
  <p:cSld name="ABQ Puzzle">
    <p:bg>
      <p:bgPr>
        <a:solidFill>
          <a:srgbClr val="CF1B4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75" descr="IMG_4224BW-enhanced-2382.jpe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57203"/>
            <a:ext cx="9144000" cy="1158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75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99FD3">
              <a:alpha val="439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6000" b="1" i="0" u="none" strike="noStrike" cap="non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8" name="Google Shape;268;p75"/>
          <p:cNvSpPr txBox="1">
            <a:spLocks noGrp="1"/>
          </p:cNvSpPr>
          <p:nvPr>
            <p:ph type="ctrTitle"/>
          </p:nvPr>
        </p:nvSpPr>
        <p:spPr>
          <a:xfrm>
            <a:off x="685800" y="897556"/>
            <a:ext cx="7772400" cy="21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None/>
              <a:defRPr sz="60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6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69" name="Google Shape;269;p75" descr="CfA_logo_reverse_l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3800" y="4589050"/>
            <a:ext cx="793200" cy="31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76"/>
          <p:cNvSpPr txBox="1">
            <a:spLocks noGrp="1"/>
          </p:cNvSpPr>
          <p:nvPr>
            <p:ph type="title"/>
          </p:nvPr>
        </p:nvSpPr>
        <p:spPr>
          <a:xfrm>
            <a:off x="457200" y="15925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9FD3"/>
              </a:buClr>
              <a:buSzPts val="1400"/>
              <a:buFont typeface="Source Sans Pro"/>
              <a:buNone/>
              <a:defRPr sz="3600" b="1" i="0" u="none" strike="noStrike" cap="none">
                <a:solidFill>
                  <a:srgbClr val="399FD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76"/>
          <p:cNvSpPr txBox="1">
            <a:spLocks noGrp="1"/>
          </p:cNvSpPr>
          <p:nvPr>
            <p:ph type="body" idx="1"/>
          </p:nvPr>
        </p:nvSpPr>
        <p:spPr>
          <a:xfrm>
            <a:off x="1030700" y="971550"/>
            <a:ext cx="76560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Source Sans Pro"/>
              <a:buChar char="➔"/>
              <a:defRPr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Char char="◆"/>
              <a:defRPr sz="2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Char char="◆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Char char="◆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3" name="Google Shape;273;p76"/>
          <p:cNvSpPr/>
          <p:nvPr/>
        </p:nvSpPr>
        <p:spPr>
          <a:xfrm>
            <a:off x="-43200" y="5015700"/>
            <a:ext cx="9230400" cy="127800"/>
          </a:xfrm>
          <a:prstGeom prst="rect">
            <a:avLst/>
          </a:prstGeom>
          <a:solidFill>
            <a:srgbClr val="6957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76" descr="CfA_logo_l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4200" y="4588000"/>
            <a:ext cx="793200" cy="3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490250" y="756675"/>
            <a:ext cx="7674000" cy="281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4800"/>
              <a:buFont typeface="Proxima Nova"/>
              <a:buNone/>
              <a:defRPr sz="4800">
                <a:solidFill>
                  <a:srgbClr val="339EDD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4800"/>
              <a:buFont typeface="Proxima Nova"/>
              <a:buNone/>
              <a:defRPr sz="4800">
                <a:solidFill>
                  <a:srgbClr val="339EDD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4800"/>
              <a:buFont typeface="Proxima Nova"/>
              <a:buNone/>
              <a:defRPr sz="4800">
                <a:solidFill>
                  <a:srgbClr val="339EDD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4800"/>
              <a:buFont typeface="Proxima Nova"/>
              <a:buNone/>
              <a:defRPr sz="4800">
                <a:solidFill>
                  <a:srgbClr val="339EDD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4800"/>
              <a:buFont typeface="Proxima Nova"/>
              <a:buNone/>
              <a:defRPr sz="4800">
                <a:solidFill>
                  <a:srgbClr val="339EDD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4800"/>
              <a:buFont typeface="Proxima Nova"/>
              <a:buNone/>
              <a:defRPr sz="4800">
                <a:solidFill>
                  <a:srgbClr val="339EDD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4800"/>
              <a:buFont typeface="Proxima Nova"/>
              <a:buNone/>
              <a:defRPr sz="4800">
                <a:solidFill>
                  <a:srgbClr val="339EDD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4800"/>
              <a:buFont typeface="Proxima Nova"/>
              <a:buNone/>
              <a:defRPr sz="4800">
                <a:solidFill>
                  <a:srgbClr val="339EDD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9EDD"/>
              </a:buClr>
              <a:buSzPts val="4800"/>
              <a:buFont typeface="Proxima Nova"/>
              <a:buNone/>
              <a:defRPr sz="4800">
                <a:solidFill>
                  <a:srgbClr val="339EDD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42" name="Google Shape;42;p9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664200"/>
            <a:ext cx="793301" cy="3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9"/>
          <p:cNvSpPr txBox="1"/>
          <p:nvPr/>
        </p:nvSpPr>
        <p:spPr>
          <a:xfrm>
            <a:off x="83300" y="552913"/>
            <a:ext cx="8595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339EDD"/>
                </a:solidFill>
                <a:latin typeface="Proxima Nova"/>
                <a:ea typeface="Proxima Nova"/>
                <a:cs typeface="Proxima Nova"/>
                <a:sym typeface="Proxima Nova"/>
              </a:rPr>
              <a:t>“</a:t>
            </a:r>
            <a:endParaRPr sz="7200">
              <a:solidFill>
                <a:srgbClr val="339ED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490250" y="3818850"/>
            <a:ext cx="6884700" cy="845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2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highlight>
                  <a:srgbClr val="CF1B4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Font typeface="Proxima Nova"/>
              <a:buNone/>
              <a:defRPr sz="4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Font typeface="Proxima Nova"/>
              <a:buNone/>
              <a:defRPr sz="4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Font typeface="Proxima Nova"/>
              <a:buNone/>
              <a:defRPr sz="4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Font typeface="Proxima Nova"/>
              <a:buNone/>
              <a:defRPr sz="4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Font typeface="Proxima Nova"/>
              <a:buNone/>
              <a:defRPr sz="4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Font typeface="Proxima Nova"/>
              <a:buNone/>
              <a:defRPr sz="4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Font typeface="Proxima Nova"/>
              <a:buNone/>
              <a:defRPr sz="4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Font typeface="Proxima Nova"/>
              <a:buNone/>
              <a:defRPr sz="4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Font typeface="Proxima Nova"/>
              <a:buNone/>
              <a:defRPr sz="4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None/>
              <a:defRPr sz="2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None/>
              <a:defRPr sz="21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None/>
              <a:defRPr sz="21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None/>
              <a:defRPr sz="21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None/>
              <a:defRPr sz="21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None/>
              <a:defRPr sz="21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None/>
              <a:defRPr sz="21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None/>
              <a:defRPr sz="21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None/>
              <a:defRPr sz="21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➔"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Font typeface="Proxima Nova"/>
              <a:buChar char="◆"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◆"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◆"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51" name="Google Shape;51;p10" descr="CfA_logo_l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00" y="4664200"/>
            <a:ext cx="793301" cy="3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0"/>
          <p:cNvSpPr txBox="1">
            <a:spLocks noGrp="1"/>
          </p:cNvSpPr>
          <p:nvPr>
            <p:ph type="subTitle" idx="3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highlight>
                  <a:srgbClr val="CF1B4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Char char="➔"/>
              <a:defRPr sz="240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roxima Nova"/>
              <a:buChar char="◆"/>
              <a:defRPr sz="2000"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●"/>
              <a:defRPr sz="1800"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○"/>
              <a:defRPr sz="1800"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◆"/>
              <a:defRPr sz="1800"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●"/>
              <a:defRPr sz="1800"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○"/>
              <a:defRPr sz="1800"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roxima Nova"/>
              <a:buChar char="◆"/>
              <a:defRPr sz="1800"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429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Proxima Nova"/>
              <a:buChar char="●"/>
              <a:defRPr sz="18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1111550" y="1352550"/>
            <a:ext cx="75753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Font typeface="Source Sans Pro"/>
              <a:buChar char="➔"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◆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●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◆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◆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457200" y="3583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99FD3"/>
              </a:buClr>
              <a:buSzPts val="3600"/>
              <a:buFont typeface="Source Sans Pro"/>
              <a:buNone/>
              <a:defRPr sz="3600" b="1">
                <a:solidFill>
                  <a:srgbClr val="399FD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>
            <a:spLocks noGrp="1"/>
          </p:cNvSpPr>
          <p:nvPr>
            <p:ph type="body" idx="1"/>
          </p:nvPr>
        </p:nvSpPr>
        <p:spPr>
          <a:xfrm>
            <a:off x="1111550" y="1352550"/>
            <a:ext cx="75753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Font typeface="Source Sans Pro"/>
              <a:buChar char="➔"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◆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●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◆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◆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title"/>
          </p:nvPr>
        </p:nvSpPr>
        <p:spPr>
          <a:xfrm>
            <a:off x="457200" y="3583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99FD3"/>
              </a:buClr>
              <a:buSzPts val="3600"/>
              <a:buFont typeface="Source Sans Pro"/>
              <a:buNone/>
              <a:defRPr sz="3600" b="1">
                <a:solidFill>
                  <a:srgbClr val="399FD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1"/>
          <p:cNvSpPr txBox="1">
            <a:spLocks noGrp="1"/>
          </p:cNvSpPr>
          <p:nvPr>
            <p:ph type="body" idx="1"/>
          </p:nvPr>
        </p:nvSpPr>
        <p:spPr>
          <a:xfrm>
            <a:off x="1111550" y="1352550"/>
            <a:ext cx="75753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Font typeface="Source Sans Pro"/>
              <a:buChar char="➔"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◆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●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◆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◆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title"/>
          </p:nvPr>
        </p:nvSpPr>
        <p:spPr>
          <a:xfrm>
            <a:off x="457200" y="3583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99FD3"/>
              </a:buClr>
              <a:buSzPts val="3600"/>
              <a:buFont typeface="Source Sans Pro"/>
              <a:buNone/>
              <a:defRPr sz="3600" b="1">
                <a:solidFill>
                  <a:srgbClr val="399FD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8"/>
          <p:cNvSpPr txBox="1">
            <a:spLocks noGrp="1"/>
          </p:cNvSpPr>
          <p:nvPr>
            <p:ph type="body" idx="1"/>
          </p:nvPr>
        </p:nvSpPr>
        <p:spPr>
          <a:xfrm>
            <a:off x="1111550" y="1352550"/>
            <a:ext cx="75753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Source Sans Pro"/>
              <a:buChar char="➔"/>
              <a:defRPr sz="3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Char char="◆"/>
              <a:defRPr sz="2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Char char="◆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Char char="◆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1" name="Google Shape;211;p58"/>
          <p:cNvSpPr txBox="1">
            <a:spLocks noGrp="1"/>
          </p:cNvSpPr>
          <p:nvPr>
            <p:ph type="title"/>
          </p:nvPr>
        </p:nvSpPr>
        <p:spPr>
          <a:xfrm>
            <a:off x="457200" y="3583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9FD3"/>
              </a:buClr>
              <a:buSzPts val="1400"/>
              <a:buFont typeface="Source Sans Pro"/>
              <a:buNone/>
              <a:defRPr sz="3600" b="1" i="0" u="none" strike="noStrike" cap="none">
                <a:solidFill>
                  <a:srgbClr val="399FD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Caitlin@codeforamerica.or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calfresh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.png"/><Relationship Id="rId4" Type="http://schemas.openxmlformats.org/officeDocument/2006/relationships/hyperlink" Target="https://demo.getcalfresh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://students.getcalfresh.org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4013" y="1362100"/>
            <a:ext cx="5895975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88"/>
          <p:cNvSpPr txBox="1">
            <a:spLocks noGrp="1"/>
          </p:cNvSpPr>
          <p:nvPr>
            <p:ph type="title"/>
          </p:nvPr>
        </p:nvSpPr>
        <p:spPr>
          <a:xfrm>
            <a:off x="311700" y="97475"/>
            <a:ext cx="8520600" cy="9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C477F"/>
                </a:solidFill>
              </a:rPr>
              <a:t>Reviewing common exemptions*</a:t>
            </a:r>
            <a:endParaRPr b="0"/>
          </a:p>
        </p:txBody>
      </p:sp>
      <p:sp>
        <p:nvSpPr>
          <p:cNvPr id="347" name="Google Shape;347;p88"/>
          <p:cNvSpPr txBox="1">
            <a:spLocks noGrp="1"/>
          </p:cNvSpPr>
          <p:nvPr>
            <p:ph type="subTitle" idx="2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*data represents one county</a:t>
            </a:r>
            <a:endParaRPr/>
          </a:p>
        </p:txBody>
      </p:sp>
      <p:graphicFrame>
        <p:nvGraphicFramePr>
          <p:cNvPr id="348" name="Google Shape;348;p88"/>
          <p:cNvGraphicFramePr/>
          <p:nvPr/>
        </p:nvGraphicFramePr>
        <p:xfrm>
          <a:off x="1489625" y="1561700"/>
          <a:ext cx="5824100" cy="2839720"/>
        </p:xfrm>
        <a:graphic>
          <a:graphicData uri="http://schemas.openxmlformats.org/drawingml/2006/table">
            <a:tbl>
              <a:tblPr>
                <a:noFill/>
                <a:tableStyleId>{32AB392C-10F0-46D7-9183-24A476E13417}</a:tableStyleId>
              </a:tblPr>
              <a:tblGrid>
                <a:gridCol w="270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3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True</a:t>
                      </a:r>
                      <a:endParaRPr sz="1600" b="1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False</a:t>
                      </a:r>
                      <a:endParaRPr sz="1600" b="1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Work Study 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1,379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697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CalGrant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1,212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864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Employed 20 hrs 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300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1,776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Student on Campus Housing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142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1,914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No Exemptions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118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1,938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Employment Training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105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1,971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89"/>
          <p:cNvSpPr txBox="1">
            <a:spLocks noGrp="1"/>
          </p:cNvSpPr>
          <p:nvPr>
            <p:ph type="title"/>
          </p:nvPr>
        </p:nvSpPr>
        <p:spPr>
          <a:xfrm>
            <a:off x="311700" y="97475"/>
            <a:ext cx="8520600" cy="9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200">
                <a:solidFill>
                  <a:srgbClr val="0C477F"/>
                </a:solidFill>
              </a:rPr>
              <a:t>Taking a closer look at student approvals*</a:t>
            </a:r>
            <a:endParaRPr sz="3200">
              <a:solidFill>
                <a:srgbClr val="0C477F"/>
              </a:solidFill>
            </a:endParaRPr>
          </a:p>
        </p:txBody>
      </p:sp>
      <p:sp>
        <p:nvSpPr>
          <p:cNvPr id="354" name="Google Shape;354;p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Source Sans Pro"/>
              <a:buChar char="●"/>
            </a:pPr>
            <a:r>
              <a:rPr lang="en" sz="1600" b="1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41.1% approval rate for students (1127 cases)</a:t>
            </a:r>
            <a:endParaRPr sz="1600" b="1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Source Sans Pro"/>
              <a:buChar char="●"/>
            </a:pPr>
            <a:r>
              <a:rPr lang="en" sz="1600" b="1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36.2% approval rate with 1 exemption (469 cases) </a:t>
            </a:r>
            <a:endParaRPr sz="1600" b="1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–"/>
            </a:pPr>
            <a:r>
              <a:rPr lang="en" sz="14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42.9% approval rate for work study (231 cases) </a:t>
            </a:r>
            <a:endParaRPr sz="1400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–"/>
            </a:pPr>
            <a:r>
              <a:rPr lang="en" sz="14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36.4% approval rate for CalGrant (121 cases) </a:t>
            </a:r>
            <a:endParaRPr sz="1400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–"/>
            </a:pPr>
            <a:r>
              <a:rPr lang="en" sz="14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28.5% approval rate for working more than 20 hours (88 cases) </a:t>
            </a:r>
            <a:endParaRPr sz="1400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Source Sans Pro"/>
              <a:buChar char="●"/>
            </a:pPr>
            <a:r>
              <a:rPr lang="en" sz="1600" b="1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49.3% approval rate with 2 exemptions (513 cases)</a:t>
            </a:r>
            <a:endParaRPr sz="1600" b="1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–"/>
            </a:pPr>
            <a:r>
              <a:rPr lang="en" sz="14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51.6 % approval rate where one exemption is CalGrant (465 cases)</a:t>
            </a:r>
            <a:endParaRPr sz="1400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–"/>
            </a:pPr>
            <a:r>
              <a:rPr lang="en" sz="14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49.4% approval rate where one exemption is approved for work study (486 cases) </a:t>
            </a:r>
            <a:endParaRPr sz="1400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–"/>
            </a:pPr>
            <a:r>
              <a:rPr lang="en" sz="14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38.8% approval rate where one exemption is employed at least 20 hours (49 cases)</a:t>
            </a:r>
            <a:endParaRPr/>
          </a:p>
        </p:txBody>
      </p:sp>
      <p:sp>
        <p:nvSpPr>
          <p:cNvPr id="355" name="Google Shape;355;p89"/>
          <p:cNvSpPr txBox="1">
            <a:spLocks noGrp="1"/>
          </p:cNvSpPr>
          <p:nvPr>
            <p:ph type="subTitle" idx="2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*data represents one county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90" descr="CfA_logo_reverse_l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3800" y="4589050"/>
            <a:ext cx="793301" cy="318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91"/>
          <p:cNvSpPr txBox="1">
            <a:spLocks noGrp="1"/>
          </p:cNvSpPr>
          <p:nvPr>
            <p:ph type="title"/>
          </p:nvPr>
        </p:nvSpPr>
        <p:spPr>
          <a:xfrm>
            <a:off x="311700" y="249875"/>
            <a:ext cx="8520600" cy="9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C477F"/>
                </a:solidFill>
              </a:rPr>
              <a:t>Building feedback loops via texts and emails</a:t>
            </a:r>
            <a:endParaRPr b="0"/>
          </a:p>
        </p:txBody>
      </p:sp>
      <p:sp>
        <p:nvSpPr>
          <p:cNvPr id="367" name="Google Shape;367;p91"/>
          <p:cNvSpPr txBox="1">
            <a:spLocks noGrp="1"/>
          </p:cNvSpPr>
          <p:nvPr>
            <p:ph type="subTitle" idx="2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8" name="Google Shape;368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500" y="1894400"/>
            <a:ext cx="2667000" cy="1371600"/>
          </a:xfrm>
          <a:prstGeom prst="rect">
            <a:avLst/>
          </a:prstGeom>
          <a:noFill/>
          <a:ln w="19050" cap="flat" cmpd="sng">
            <a:solidFill>
              <a:srgbClr val="3F9E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9" name="Google Shape;369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7063" y="1894388"/>
            <a:ext cx="2581275" cy="2295525"/>
          </a:xfrm>
          <a:prstGeom prst="rect">
            <a:avLst/>
          </a:prstGeom>
          <a:noFill/>
          <a:ln w="19050" cap="flat" cmpd="sng">
            <a:solidFill>
              <a:srgbClr val="3F9E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0" name="Google Shape;370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8913" y="1894400"/>
            <a:ext cx="2695575" cy="1590675"/>
          </a:xfrm>
          <a:prstGeom prst="rect">
            <a:avLst/>
          </a:prstGeom>
          <a:noFill/>
          <a:ln w="19050" cap="flat" cmpd="sng">
            <a:solidFill>
              <a:srgbClr val="3F9ED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92"/>
          <p:cNvSpPr txBox="1">
            <a:spLocks noGrp="1"/>
          </p:cNvSpPr>
          <p:nvPr>
            <p:ph type="title"/>
          </p:nvPr>
        </p:nvSpPr>
        <p:spPr>
          <a:xfrm>
            <a:off x="311700" y="97475"/>
            <a:ext cx="8520600" cy="9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C477F"/>
                </a:solidFill>
              </a:rPr>
              <a:t>Learning about interview no show rates*</a:t>
            </a:r>
            <a:endParaRPr sz="3200">
              <a:solidFill>
                <a:srgbClr val="0C477F"/>
              </a:solidFill>
            </a:endParaRPr>
          </a:p>
        </p:txBody>
      </p:sp>
      <p:sp>
        <p:nvSpPr>
          <p:cNvPr id="376" name="Google Shape;376;p92"/>
          <p:cNvSpPr txBox="1">
            <a:spLocks noGrp="1"/>
          </p:cNvSpPr>
          <p:nvPr>
            <p:ph type="body" idx="1"/>
          </p:nvPr>
        </p:nvSpPr>
        <p:spPr>
          <a:xfrm>
            <a:off x="311700" y="1457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Source Sans Pro"/>
              <a:buChar char="●"/>
            </a:pPr>
            <a:r>
              <a:rPr lang="en" sz="1600" b="1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65% of students report they had their interview by Day 10 </a:t>
            </a:r>
            <a:endParaRPr sz="1600" b="1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Source Sans Pro"/>
              <a:buChar char="–"/>
            </a:pPr>
            <a:r>
              <a:rPr lang="en" sz="16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47% are approved</a:t>
            </a:r>
            <a:endParaRPr sz="1600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Source Sans Pro"/>
              <a:buChar char="●"/>
            </a:pPr>
            <a:r>
              <a:rPr lang="en" sz="1600" b="1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35% of students report they haven’t had their interview by Day 10</a:t>
            </a:r>
            <a:endParaRPr sz="1600" b="1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Source Sans Pro"/>
              <a:buChar char="–"/>
            </a:pPr>
            <a:r>
              <a:rPr lang="en" sz="16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Only 38% are approved </a:t>
            </a:r>
            <a:endParaRPr sz="1600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Source Sans Pro"/>
              <a:buChar char="●"/>
            </a:pPr>
            <a:r>
              <a:rPr lang="en" sz="1600" b="1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How can clients reschedule their interview? What instructions should GCF provide? Does the call center manage intake questions? </a:t>
            </a:r>
            <a:endParaRPr sz="1600" b="1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77" name="Google Shape;377;p92"/>
          <p:cNvSpPr txBox="1">
            <a:spLocks noGrp="1"/>
          </p:cNvSpPr>
          <p:nvPr>
            <p:ph type="subTitle" idx="2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*data represents one county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93"/>
          <p:cNvSpPr txBox="1">
            <a:spLocks noGrp="1"/>
          </p:cNvSpPr>
          <p:nvPr>
            <p:ph type="title"/>
          </p:nvPr>
        </p:nvSpPr>
        <p:spPr>
          <a:xfrm>
            <a:off x="311700" y="271096"/>
            <a:ext cx="8520600" cy="9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C477F"/>
                </a:solidFill>
              </a:rPr>
              <a:t>Understanding when students can interview</a:t>
            </a:r>
            <a:endParaRPr b="0" dirty="0"/>
          </a:p>
        </p:txBody>
      </p:sp>
      <p:sp>
        <p:nvSpPr>
          <p:cNvPr id="383" name="Google Shape;383;p93"/>
          <p:cNvSpPr txBox="1">
            <a:spLocks noGrp="1"/>
          </p:cNvSpPr>
          <p:nvPr>
            <p:ph type="subTitle" idx="2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4" name="Google Shape;38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750" y="1690125"/>
            <a:ext cx="2561949" cy="3087351"/>
          </a:xfrm>
          <a:prstGeom prst="rect">
            <a:avLst/>
          </a:prstGeom>
          <a:noFill/>
          <a:ln w="9525" cap="flat" cmpd="sng">
            <a:solidFill>
              <a:srgbClr val="3499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5" name="Google Shape;385;p93"/>
          <p:cNvSpPr txBox="1"/>
          <p:nvPr/>
        </p:nvSpPr>
        <p:spPr>
          <a:xfrm>
            <a:off x="3426500" y="1908025"/>
            <a:ext cx="4952400" cy="24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Only 6% of students say they can interview anytime </a:t>
            </a: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compared to 20% of other applicants. </a:t>
            </a:r>
            <a:endParaRPr sz="1600">
              <a:solidFill>
                <a:srgbClr val="000000"/>
              </a:solidFill>
              <a:highlight>
                <a:srgbClr val="FFFF00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4"/>
          <p:cNvSpPr txBox="1">
            <a:spLocks noGrp="1"/>
          </p:cNvSpPr>
          <p:nvPr>
            <p:ph type="title"/>
          </p:nvPr>
        </p:nvSpPr>
        <p:spPr>
          <a:xfrm>
            <a:off x="311700" y="554675"/>
            <a:ext cx="8520600" cy="9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C477F"/>
                </a:solidFill>
              </a:rPr>
              <a:t>Updating county business processes to be inclusive of the student experience</a:t>
            </a:r>
            <a:endParaRPr b="0"/>
          </a:p>
        </p:txBody>
      </p:sp>
      <p:sp>
        <p:nvSpPr>
          <p:cNvPr id="391" name="Google Shape;391;p94"/>
          <p:cNvSpPr txBox="1">
            <a:spLocks noGrp="1"/>
          </p:cNvSpPr>
          <p:nvPr>
            <p:ph type="body" idx="1"/>
          </p:nvPr>
        </p:nvSpPr>
        <p:spPr>
          <a:xfrm>
            <a:off x="311700" y="19906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ans Pro"/>
              <a:buChar char="●"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Removing “blocked number”: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update county numbers so they appear in the caller ID and advice clients</a:t>
            </a:r>
            <a:endParaRPr sz="1600">
              <a:solidFill>
                <a:schemeClr val="dk1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ans Pro"/>
              <a:buChar char="●"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Test a new interview reschedule line: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share a specific number with clients to reschedule their interview and avoid the call center interaction</a:t>
            </a:r>
            <a:endParaRPr sz="1600">
              <a:solidFill>
                <a:schemeClr val="dk1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ans Pro"/>
              <a:buChar char="●"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Explore if we can schedule appointments for the county: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update GetCalFresh so clients can pick their appointment time like a doctor’s office</a:t>
            </a:r>
            <a:endParaRPr sz="1600">
              <a:solidFill>
                <a:schemeClr val="dk1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ans Pro"/>
              <a:buChar char="●"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Skip the phone interview: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explore if the on-campus worker can take “drop in” interviews 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92" name="Google Shape;392;p94"/>
          <p:cNvSpPr txBox="1">
            <a:spLocks noGrp="1"/>
          </p:cNvSpPr>
          <p:nvPr>
            <p:ph type="subTitle" idx="2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95"/>
          <p:cNvSpPr txBox="1">
            <a:spLocks noGrp="1"/>
          </p:cNvSpPr>
          <p:nvPr>
            <p:ph type="title"/>
          </p:nvPr>
        </p:nvSpPr>
        <p:spPr>
          <a:xfrm>
            <a:off x="235500" y="402275"/>
            <a:ext cx="8520600" cy="9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C477F"/>
                </a:solidFill>
              </a:rPr>
              <a:t>Elevating student stories and addressing stigma</a:t>
            </a:r>
            <a:endParaRPr b="0"/>
          </a:p>
        </p:txBody>
      </p:sp>
      <p:sp>
        <p:nvSpPr>
          <p:cNvPr id="398" name="Google Shape;398;p95"/>
          <p:cNvSpPr txBox="1">
            <a:spLocks noGrp="1"/>
          </p:cNvSpPr>
          <p:nvPr>
            <p:ph type="subTitle" idx="2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741B47"/>
                </a:highlight>
              </a:rPr>
              <a:t> Snapstories.codeforamerica.org </a:t>
            </a:r>
            <a:endParaRPr>
              <a:highlight>
                <a:srgbClr val="741B47"/>
              </a:highlight>
            </a:endParaRPr>
          </a:p>
        </p:txBody>
      </p:sp>
      <p:pic>
        <p:nvPicPr>
          <p:cNvPr id="399" name="Google Shape;39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575" y="1246463"/>
            <a:ext cx="6767662" cy="3520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96"/>
          <p:cNvSpPr txBox="1">
            <a:spLocks noGrp="1"/>
          </p:cNvSpPr>
          <p:nvPr>
            <p:ph type="title"/>
          </p:nvPr>
        </p:nvSpPr>
        <p:spPr>
          <a:xfrm>
            <a:off x="311700" y="173675"/>
            <a:ext cx="8520600" cy="9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C477F"/>
                </a:solidFill>
              </a:rPr>
              <a:t>Helping students keep their benefits! </a:t>
            </a:r>
            <a:endParaRPr sz="3200">
              <a:solidFill>
                <a:srgbClr val="0C477F"/>
              </a:solidFill>
            </a:endParaRPr>
          </a:p>
        </p:txBody>
      </p:sp>
      <p:sp>
        <p:nvSpPr>
          <p:cNvPr id="405" name="Google Shape;405;p96"/>
          <p:cNvSpPr txBox="1">
            <a:spLocks noGrp="1"/>
          </p:cNvSpPr>
          <p:nvPr>
            <p:ph type="body" idx="1"/>
          </p:nvPr>
        </p:nvSpPr>
        <p:spPr>
          <a:xfrm>
            <a:off x="5146700" y="1365600"/>
            <a:ext cx="3375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➔"/>
            </a:pP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Talk with your county partners</a:t>
            </a:r>
            <a:endParaRPr sz="1600">
              <a:solidFill>
                <a:schemeClr val="dk1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➔"/>
            </a:pP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Takes 3-8 minutes to complete</a:t>
            </a:r>
            <a:endParaRPr sz="1600">
              <a:solidFill>
                <a:schemeClr val="dk1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➔"/>
            </a:pP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Every form is sign, dated, and proof is attached </a:t>
            </a:r>
            <a:endParaRPr sz="1600">
              <a:solidFill>
                <a:schemeClr val="dk1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➔"/>
            </a:pP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Try it yourself: demo.getcalfresh.org/SAR7</a:t>
            </a:r>
            <a:endParaRPr sz="1600">
              <a:solidFill>
                <a:schemeClr val="dk1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6" name="Google Shape;406;p96"/>
          <p:cNvSpPr txBox="1">
            <a:spLocks noGrp="1"/>
          </p:cNvSpPr>
          <p:nvPr>
            <p:ph type="subTitle" idx="2"/>
          </p:nvPr>
        </p:nvSpPr>
        <p:spPr>
          <a:xfrm>
            <a:off x="3367125" y="4728073"/>
            <a:ext cx="4734000" cy="3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Questions: </a:t>
            </a:r>
            <a:r>
              <a:rPr lang="en" u="sng">
                <a:solidFill>
                  <a:schemeClr val="hlink"/>
                </a:solidFill>
                <a:hlinkClick r:id="rId3"/>
              </a:rPr>
              <a:t>Caitlin@codeforamerica.org</a:t>
            </a:r>
            <a:r>
              <a:rPr lang="en"/>
              <a:t> </a:t>
            </a:r>
            <a:endParaRPr/>
          </a:p>
        </p:txBody>
      </p:sp>
      <p:pic>
        <p:nvPicPr>
          <p:cNvPr id="407" name="Google Shape;407;p96"/>
          <p:cNvPicPr preferRelativeResize="0"/>
          <p:nvPr/>
        </p:nvPicPr>
        <p:blipFill rotWithShape="1">
          <a:blip r:embed="rId4">
            <a:alphaModFix/>
          </a:blip>
          <a:srcRect b="26873"/>
          <a:stretch/>
        </p:blipFill>
        <p:spPr>
          <a:xfrm>
            <a:off x="765928" y="1094073"/>
            <a:ext cx="3899803" cy="4750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6725" y="1656650"/>
            <a:ext cx="1712525" cy="307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80"/>
          <p:cNvPicPr preferRelativeResize="0"/>
          <p:nvPr/>
        </p:nvPicPr>
        <p:blipFill rotWithShape="1">
          <a:blip r:embed="rId3">
            <a:alphaModFix/>
          </a:blip>
          <a:srcRect l="1542" t="13292" r="4982" b="8655"/>
          <a:stretch/>
        </p:blipFill>
        <p:spPr>
          <a:xfrm>
            <a:off x="-95250" y="0"/>
            <a:ext cx="9239249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80"/>
          <p:cNvSpPr txBox="1">
            <a:spLocks noGrp="1"/>
          </p:cNvSpPr>
          <p:nvPr>
            <p:ph type="title" idx="4294967295"/>
          </p:nvPr>
        </p:nvSpPr>
        <p:spPr>
          <a:xfrm>
            <a:off x="181025" y="209900"/>
            <a:ext cx="8661600" cy="60426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B8E0FF"/>
                </a:highlight>
                <a:latin typeface="Proxima Nova"/>
                <a:ea typeface="Proxima Nova"/>
                <a:cs typeface="Proxima Nova"/>
                <a:sym typeface="Proxima Nova"/>
              </a:rPr>
              <a:t>Code for America is a state outreach contractor</a:t>
            </a:r>
            <a:endParaRPr sz="28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B8E0F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8" name="Google Shape;288;p80"/>
          <p:cNvSpPr txBox="1"/>
          <p:nvPr/>
        </p:nvSpPr>
        <p:spPr>
          <a:xfrm>
            <a:off x="1098990" y="4103402"/>
            <a:ext cx="7629934" cy="5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399FD3"/>
              </a:buClr>
              <a:buSzPts val="3600"/>
            </a:pPr>
            <a:r>
              <a:rPr lang="en" sz="28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B8E0FF"/>
                </a:highlight>
                <a:latin typeface="Proxima Nova"/>
                <a:ea typeface="Proxima Nova"/>
                <a:cs typeface="Proxima Nova"/>
                <a:sym typeface="Proxima Nova"/>
              </a:rPr>
              <a:t>that focuses on digital community outreach</a:t>
            </a:r>
            <a:endParaRPr sz="28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B8E0F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1"/>
          <p:cNvSpPr txBox="1">
            <a:spLocks noGrp="1"/>
          </p:cNvSpPr>
          <p:nvPr>
            <p:ph type="ctrTitle" idx="4294967295"/>
          </p:nvPr>
        </p:nvSpPr>
        <p:spPr>
          <a:xfrm>
            <a:off x="588475" y="395625"/>
            <a:ext cx="8007900" cy="5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C477F"/>
                </a:solidFill>
                <a:latin typeface="Proxima Nova"/>
                <a:ea typeface="Proxima Nova"/>
                <a:cs typeface="Proxima Nova"/>
                <a:sym typeface="Proxima Nova"/>
              </a:rPr>
              <a:t>About GetCalFresh</a:t>
            </a:r>
            <a:endParaRPr sz="3600" dirty="0">
              <a:solidFill>
                <a:srgbClr val="0C47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4" name="Google Shape;294;p81"/>
          <p:cNvSpPr txBox="1"/>
          <p:nvPr/>
        </p:nvSpPr>
        <p:spPr>
          <a:xfrm>
            <a:off x="493725" y="1313750"/>
            <a:ext cx="4743600" cy="30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92426"/>
              </a:buClr>
              <a:buSzPts val="1800"/>
              <a:buFont typeface="Proxima Nova"/>
              <a:buChar char="●"/>
            </a:pPr>
            <a:r>
              <a:rPr lang="en" sz="1600" dirty="0">
                <a:solidFill>
                  <a:srgbClr val="292426"/>
                </a:solidFill>
                <a:latin typeface="Proxima Nova"/>
                <a:ea typeface="Proxima Nova"/>
                <a:cs typeface="Proxima Nova"/>
                <a:sym typeface="Proxima Nova"/>
              </a:rPr>
              <a:t>A service provided by Code for America that acts as a </a:t>
            </a:r>
            <a:r>
              <a:rPr lang="en" sz="1600" b="1" dirty="0">
                <a:solidFill>
                  <a:srgbClr val="292426"/>
                </a:solidFill>
                <a:latin typeface="Proxima Nova"/>
                <a:ea typeface="Proxima Nova"/>
                <a:cs typeface="Proxima Nova"/>
                <a:sym typeface="Proxima Nova"/>
              </a:rPr>
              <a:t>digital assister</a:t>
            </a:r>
            <a:r>
              <a:rPr lang="en" sz="1600" dirty="0">
                <a:solidFill>
                  <a:srgbClr val="292426"/>
                </a:solidFill>
                <a:latin typeface="Proxima Nova"/>
                <a:ea typeface="Proxima Nova"/>
                <a:cs typeface="Proxima Nova"/>
                <a:sym typeface="Proxima Nova"/>
              </a:rPr>
              <a:t>, available at: </a:t>
            </a:r>
            <a:r>
              <a:rPr lang="en" sz="1600" u="sng" dirty="0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3"/>
              </a:rPr>
              <a:t>www.getcalfresh.org</a:t>
            </a:r>
            <a:r>
              <a:rPr lang="en" sz="1600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 (</a:t>
            </a:r>
            <a:r>
              <a:rPr lang="en" sz="1600" u="sng" dirty="0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demo here</a:t>
            </a:r>
            <a:r>
              <a:rPr lang="en" sz="1600" dirty="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z="1600" dirty="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2000"/>
              </a:spcBef>
              <a:spcAft>
                <a:spcPts val="0"/>
              </a:spcAft>
              <a:buClr>
                <a:srgbClr val="292426"/>
              </a:buClr>
              <a:buSzPts val="1800"/>
              <a:buFont typeface="Proxima Nova"/>
              <a:buChar char="●"/>
            </a:pPr>
            <a:r>
              <a:rPr lang="en" sz="1600" dirty="0">
                <a:solidFill>
                  <a:srgbClr val="292426"/>
                </a:solidFill>
                <a:latin typeface="Proxima Nova"/>
                <a:ea typeface="Proxima Nova"/>
                <a:cs typeface="Proxima Nova"/>
                <a:sym typeface="Proxima Nova"/>
              </a:rPr>
              <a:t>It allows anyone to apply for CalFresh </a:t>
            </a:r>
            <a:r>
              <a:rPr lang="en" sz="1600" b="1" dirty="0">
                <a:solidFill>
                  <a:srgbClr val="292426"/>
                </a:solidFill>
                <a:latin typeface="Proxima Nova"/>
                <a:ea typeface="Proxima Nova"/>
                <a:cs typeface="Proxima Nova"/>
                <a:sym typeface="Proxima Nova"/>
              </a:rPr>
              <a:t>using a mobile phone</a:t>
            </a:r>
            <a:r>
              <a:rPr lang="en" sz="1600" dirty="0">
                <a:solidFill>
                  <a:srgbClr val="292426"/>
                </a:solidFill>
                <a:latin typeface="Proxima Nova"/>
                <a:ea typeface="Proxima Nova"/>
                <a:cs typeface="Proxima Nova"/>
                <a:sym typeface="Proxima Nova"/>
              </a:rPr>
              <a:t>, and guides them through the eligibility process using </a:t>
            </a:r>
            <a:r>
              <a:rPr lang="en" sz="1600" b="1" dirty="0">
                <a:solidFill>
                  <a:srgbClr val="292426"/>
                </a:solidFill>
                <a:latin typeface="Proxima Nova"/>
                <a:ea typeface="Proxima Nova"/>
                <a:cs typeface="Proxima Nova"/>
                <a:sym typeface="Proxima Nova"/>
              </a:rPr>
              <a:t>email, text, and live chat support</a:t>
            </a:r>
            <a:endParaRPr sz="1600" b="1" dirty="0">
              <a:solidFill>
                <a:srgbClr val="29242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spcBef>
                <a:spcPts val="2000"/>
              </a:spcBef>
              <a:spcAft>
                <a:spcPts val="2000"/>
              </a:spcAft>
              <a:buClr>
                <a:srgbClr val="292426"/>
              </a:buClr>
              <a:buSzPts val="1800"/>
              <a:buFont typeface="Proxima Nova"/>
              <a:buChar char="●"/>
            </a:pPr>
            <a:r>
              <a:rPr lang="en" sz="1600" b="1" dirty="0">
                <a:solidFill>
                  <a:srgbClr val="292426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No business process changes needed: </a:t>
            </a:r>
            <a:r>
              <a:rPr lang="en" sz="1600" dirty="0">
                <a:solidFill>
                  <a:srgbClr val="292426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apps are processed just like any other online applications</a:t>
            </a:r>
            <a:endParaRPr sz="1600" b="1" dirty="0">
              <a:solidFill>
                <a:srgbClr val="292426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95" name="Google Shape;295;p81"/>
          <p:cNvPicPr preferRelativeResize="0"/>
          <p:nvPr/>
        </p:nvPicPr>
        <p:blipFill rotWithShape="1">
          <a:blip r:embed="rId5">
            <a:alphaModFix/>
          </a:blip>
          <a:srcRect b="-11957"/>
          <a:stretch/>
        </p:blipFill>
        <p:spPr>
          <a:xfrm>
            <a:off x="5256375" y="838125"/>
            <a:ext cx="4299851" cy="48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2"/>
          <p:cNvSpPr txBox="1"/>
          <p:nvPr/>
        </p:nvSpPr>
        <p:spPr>
          <a:xfrm>
            <a:off x="378450" y="466700"/>
            <a:ext cx="8582400" cy="44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1" name="Google Shape;301;p82"/>
          <p:cNvSpPr txBox="1">
            <a:spLocks noGrp="1"/>
          </p:cNvSpPr>
          <p:nvPr>
            <p:ph type="subTitle" idx="4294967295"/>
          </p:nvPr>
        </p:nvSpPr>
        <p:spPr>
          <a:xfrm>
            <a:off x="533250" y="40430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9FD3"/>
              </a:buClr>
              <a:buFont typeface="Source Sans Pro"/>
              <a:buNone/>
            </a:pPr>
            <a:r>
              <a:rPr lang="en" sz="3200" b="1">
                <a:solidFill>
                  <a:srgbClr val="0C477F"/>
                </a:solidFill>
                <a:latin typeface="Proxima Nova"/>
                <a:ea typeface="Proxima Nova"/>
                <a:cs typeface="Proxima Nova"/>
                <a:sym typeface="Proxima Nova"/>
              </a:rPr>
              <a:t>GetCalFresh by the numbers</a:t>
            </a:r>
            <a:endParaRPr sz="3600" b="1">
              <a:solidFill>
                <a:srgbClr val="0C477F"/>
              </a:solidFill>
            </a:endParaRPr>
          </a:p>
        </p:txBody>
      </p:sp>
      <p:pic>
        <p:nvPicPr>
          <p:cNvPr id="302" name="Google Shape;30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6400" y="1189100"/>
            <a:ext cx="3448925" cy="332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82"/>
          <p:cNvSpPr txBox="1"/>
          <p:nvPr/>
        </p:nvSpPr>
        <p:spPr>
          <a:xfrm>
            <a:off x="5690863" y="4367900"/>
            <a:ext cx="30000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who we help apply</a:t>
            </a:r>
            <a:endParaRPr/>
          </a:p>
        </p:txBody>
      </p:sp>
      <p:sp>
        <p:nvSpPr>
          <p:cNvPr id="304" name="Google Shape;304;p82"/>
          <p:cNvSpPr txBox="1"/>
          <p:nvPr/>
        </p:nvSpPr>
        <p:spPr>
          <a:xfrm>
            <a:off x="533250" y="1376700"/>
            <a:ext cx="4933200" cy="31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</a:pPr>
            <a:r>
              <a:rPr lang="en" sz="18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25,000 applications submitted monthly </a:t>
            </a: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across 36 counties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Nearly 45% are first time applicants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Less than 0.44% of applicants submit a minimal application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Approval rates vary by county; overall average is 55%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83"/>
          <p:cNvSpPr txBox="1"/>
          <p:nvPr/>
        </p:nvSpPr>
        <p:spPr>
          <a:xfrm>
            <a:off x="266075" y="-211825"/>
            <a:ext cx="8408700" cy="1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C477F"/>
                </a:solidFill>
                <a:latin typeface="Proxima Nova"/>
                <a:ea typeface="Proxima Nova"/>
                <a:cs typeface="Proxima Nova"/>
                <a:sym typeface="Proxima Nova"/>
              </a:rPr>
              <a:t>Getting student applicants in the door</a:t>
            </a:r>
            <a:endParaRPr sz="3600" b="1">
              <a:solidFill>
                <a:srgbClr val="0C47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10" name="Google Shape;31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8819" y="966825"/>
            <a:ext cx="1232281" cy="1765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1719" y="966825"/>
            <a:ext cx="2335144" cy="3536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83"/>
          <p:cNvPicPr preferRelativeResize="0"/>
          <p:nvPr/>
        </p:nvPicPr>
        <p:blipFill rotWithShape="1">
          <a:blip r:embed="rId5">
            <a:alphaModFix/>
          </a:blip>
          <a:srcRect t="7205" b="8809"/>
          <a:stretch/>
        </p:blipFill>
        <p:spPr>
          <a:xfrm>
            <a:off x="152400" y="971119"/>
            <a:ext cx="4606337" cy="3763657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83"/>
          <p:cNvSpPr txBox="1"/>
          <p:nvPr/>
        </p:nvSpPr>
        <p:spPr>
          <a:xfrm>
            <a:off x="5108025" y="34001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6"/>
              </a:rPr>
              <a:t>students.getcalfresh.org</a:t>
            </a:r>
            <a:endParaRPr sz="1200" b="1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84"/>
          <p:cNvPicPr preferRelativeResize="0"/>
          <p:nvPr/>
        </p:nvPicPr>
        <p:blipFill rotWithShape="1">
          <a:blip r:embed="rId3">
            <a:alphaModFix/>
          </a:blip>
          <a:srcRect l="4175" r="2619"/>
          <a:stretch/>
        </p:blipFill>
        <p:spPr>
          <a:xfrm>
            <a:off x="418925" y="850075"/>
            <a:ext cx="4247474" cy="4293424"/>
          </a:xfrm>
          <a:prstGeom prst="rect">
            <a:avLst/>
          </a:prstGeom>
          <a:noFill/>
          <a:ln w="9525" cap="flat" cmpd="sng">
            <a:solidFill>
              <a:srgbClr val="399FD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9" name="Google Shape;319;p84"/>
          <p:cNvPicPr preferRelativeResize="0"/>
          <p:nvPr/>
        </p:nvPicPr>
        <p:blipFill rotWithShape="1">
          <a:blip r:embed="rId4">
            <a:alphaModFix/>
          </a:blip>
          <a:srcRect l="3920"/>
          <a:stretch/>
        </p:blipFill>
        <p:spPr>
          <a:xfrm>
            <a:off x="5436000" y="850075"/>
            <a:ext cx="3191499" cy="4293426"/>
          </a:xfrm>
          <a:prstGeom prst="rect">
            <a:avLst/>
          </a:prstGeom>
          <a:noFill/>
          <a:ln w="9525" cap="flat" cmpd="sng">
            <a:solidFill>
              <a:srgbClr val="399FD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0" name="Google Shape;320;p84"/>
          <p:cNvSpPr txBox="1"/>
          <p:nvPr/>
        </p:nvSpPr>
        <p:spPr>
          <a:xfrm>
            <a:off x="225975" y="0"/>
            <a:ext cx="37662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C477F"/>
              </a:buClr>
              <a:buSzPts val="2400"/>
              <a:buFont typeface="Roboto"/>
              <a:buAutoNum type="arabicPeriod"/>
            </a:pPr>
            <a:r>
              <a:rPr lang="en" sz="2400">
                <a:solidFill>
                  <a:srgbClr val="0C477F"/>
                </a:solidFill>
                <a:latin typeface="Roboto"/>
                <a:ea typeface="Roboto"/>
                <a:cs typeface="Roboto"/>
                <a:sym typeface="Roboto"/>
              </a:rPr>
              <a:t>Collect student exemption information</a:t>
            </a:r>
            <a:endParaRPr sz="2400">
              <a:solidFill>
                <a:srgbClr val="0C47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1" name="Google Shape;321;p84"/>
          <p:cNvSpPr txBox="1"/>
          <p:nvPr/>
        </p:nvSpPr>
        <p:spPr>
          <a:xfrm>
            <a:off x="5156000" y="0"/>
            <a:ext cx="37662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C477F"/>
                </a:solidFill>
                <a:latin typeface="Roboto"/>
                <a:ea typeface="Roboto"/>
                <a:cs typeface="Roboto"/>
                <a:sym typeface="Roboto"/>
              </a:rPr>
              <a:t>2. Send exemption info as verification to the county</a:t>
            </a:r>
            <a:endParaRPr sz="2400">
              <a:solidFill>
                <a:srgbClr val="0C47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5"/>
          <p:cNvSpPr txBox="1"/>
          <p:nvPr/>
        </p:nvSpPr>
        <p:spPr>
          <a:xfrm>
            <a:off x="266075" y="-135625"/>
            <a:ext cx="8408700" cy="1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0C477F"/>
                </a:solidFill>
                <a:latin typeface="Proxima Nova"/>
                <a:ea typeface="Proxima Nova"/>
                <a:cs typeface="Proxima Nova"/>
                <a:sym typeface="Proxima Nova"/>
              </a:rPr>
              <a:t>28% of GCF applicants are students</a:t>
            </a:r>
            <a:endParaRPr sz="3200" b="1">
              <a:solidFill>
                <a:srgbClr val="0C47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7" name="Google Shape;327;p85"/>
          <p:cNvSpPr txBox="1"/>
          <p:nvPr/>
        </p:nvSpPr>
        <p:spPr>
          <a:xfrm>
            <a:off x="381000" y="1956300"/>
            <a:ext cx="8611200" cy="20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222222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28" name="Google Shape;328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375" y="780785"/>
            <a:ext cx="9143999" cy="4353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6"/>
          <p:cNvSpPr txBox="1">
            <a:spLocks noGrp="1"/>
          </p:cNvSpPr>
          <p:nvPr>
            <p:ph type="title"/>
          </p:nvPr>
        </p:nvSpPr>
        <p:spPr>
          <a:xfrm>
            <a:off x="311700" y="-131125"/>
            <a:ext cx="8761200" cy="9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C477F"/>
                </a:solidFill>
              </a:rPr>
              <a:t>Counties with the most student applicants</a:t>
            </a:r>
            <a:endParaRPr sz="3200">
              <a:solidFill>
                <a:srgbClr val="0C477F"/>
              </a:solidFill>
            </a:endParaRPr>
          </a:p>
        </p:txBody>
      </p:sp>
      <p:pic>
        <p:nvPicPr>
          <p:cNvPr id="334" name="Google Shape;334;p86"/>
          <p:cNvPicPr preferRelativeResize="0"/>
          <p:nvPr/>
        </p:nvPicPr>
        <p:blipFill rotWithShape="1">
          <a:blip r:embed="rId3">
            <a:alphaModFix/>
          </a:blip>
          <a:srcRect t="2267"/>
          <a:stretch/>
        </p:blipFill>
        <p:spPr>
          <a:xfrm>
            <a:off x="1883675" y="847000"/>
            <a:ext cx="5108574" cy="4321850"/>
          </a:xfrm>
          <a:prstGeom prst="rect">
            <a:avLst/>
          </a:prstGeom>
          <a:noFill/>
          <a:ln w="9525" cap="flat" cmpd="sng">
            <a:solidFill>
              <a:srgbClr val="3499C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87"/>
          <p:cNvSpPr txBox="1">
            <a:spLocks noGrp="1"/>
          </p:cNvSpPr>
          <p:nvPr>
            <p:ph type="title"/>
          </p:nvPr>
        </p:nvSpPr>
        <p:spPr>
          <a:xfrm>
            <a:off x="311700" y="97475"/>
            <a:ext cx="8520600" cy="9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C477F"/>
                </a:solidFill>
              </a:rPr>
              <a:t>Structured data on common exemptions</a:t>
            </a:r>
            <a:endParaRPr b="0"/>
          </a:p>
        </p:txBody>
      </p:sp>
      <p:pic>
        <p:nvPicPr>
          <p:cNvPr id="340" name="Google Shape;34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7688" y="1369225"/>
            <a:ext cx="3135350" cy="3086099"/>
          </a:xfrm>
          <a:prstGeom prst="rect">
            <a:avLst/>
          </a:prstGeom>
          <a:noFill/>
          <a:ln w="9525" cap="flat" cmpd="sng">
            <a:solidFill>
              <a:srgbClr val="3499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1" name="Google Shape;341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8015" y="1369225"/>
            <a:ext cx="3568298" cy="3086100"/>
          </a:xfrm>
          <a:prstGeom prst="rect">
            <a:avLst/>
          </a:prstGeom>
          <a:noFill/>
          <a:ln w="9525" cap="flat" cmpd="sng">
            <a:solidFill>
              <a:srgbClr val="3499C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fA_2017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fA Slid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fA Slid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fA Slid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fA Slid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563</Words>
  <Application>Microsoft Office PowerPoint</Application>
  <PresentationFormat>On-screen Show (16:9)</PresentationFormat>
  <Paragraphs>81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Source Sans Pro</vt:lpstr>
      <vt:lpstr>Roboto</vt:lpstr>
      <vt:lpstr>Calibri</vt:lpstr>
      <vt:lpstr>Proxima Nova</vt:lpstr>
      <vt:lpstr>CfA_2017</vt:lpstr>
      <vt:lpstr>CfA Slide Template</vt:lpstr>
      <vt:lpstr>CfA Slide Template</vt:lpstr>
      <vt:lpstr>CfA Slide Template</vt:lpstr>
      <vt:lpstr>CfA Slide Template</vt:lpstr>
      <vt:lpstr>Custom</vt:lpstr>
      <vt:lpstr>PowerPoint Presentation</vt:lpstr>
      <vt:lpstr>Code for America is a state outreach contractor</vt:lpstr>
      <vt:lpstr>About GetCalFresh</vt:lpstr>
      <vt:lpstr>PowerPoint Presentation</vt:lpstr>
      <vt:lpstr>PowerPoint Presentation</vt:lpstr>
      <vt:lpstr>PowerPoint Presentation</vt:lpstr>
      <vt:lpstr>PowerPoint Presentation</vt:lpstr>
      <vt:lpstr>Counties with the most student applicants</vt:lpstr>
      <vt:lpstr>Structured data on common exemptions</vt:lpstr>
      <vt:lpstr>Reviewing common exemptions*</vt:lpstr>
      <vt:lpstr>Taking a closer look at student approvals*</vt:lpstr>
      <vt:lpstr>PowerPoint Presentation</vt:lpstr>
      <vt:lpstr>Building feedback loops via texts and emails</vt:lpstr>
      <vt:lpstr>Learning about interview no show rates*</vt:lpstr>
      <vt:lpstr>Understanding when students can interview</vt:lpstr>
      <vt:lpstr>Updating county business processes to be inclusive of the student experience</vt:lpstr>
      <vt:lpstr>Elevating student stories and addressing stigma</vt:lpstr>
      <vt:lpstr>Helping students keep their benefits!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E Fales</dc:creator>
  <cp:lastModifiedBy>Jenny E Breed</cp:lastModifiedBy>
  <cp:revision>2</cp:revision>
  <dcterms:modified xsi:type="dcterms:W3CDTF">2019-03-05T20:56:52Z</dcterms:modified>
</cp:coreProperties>
</file>